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9" r:id="rId2"/>
  </p:sldMasterIdLst>
  <p:notesMasterIdLst>
    <p:notesMasterId r:id="rId17"/>
  </p:notesMasterIdLst>
  <p:sldIdLst>
    <p:sldId id="373" r:id="rId3"/>
    <p:sldId id="405" r:id="rId4"/>
    <p:sldId id="410" r:id="rId5"/>
    <p:sldId id="408" r:id="rId6"/>
    <p:sldId id="409" r:id="rId7"/>
    <p:sldId id="411" r:id="rId8"/>
    <p:sldId id="395" r:id="rId9"/>
    <p:sldId id="397" r:id="rId10"/>
    <p:sldId id="398" r:id="rId11"/>
    <p:sldId id="399" r:id="rId12"/>
    <p:sldId id="401" r:id="rId13"/>
    <p:sldId id="403" r:id="rId14"/>
    <p:sldId id="404" r:id="rId15"/>
    <p:sldId id="380" r:id="rId16"/>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C0"/>
    <a:srgbClr val="D6E6F4"/>
    <a:srgbClr val="0000FF"/>
    <a:srgbClr val="FF6161"/>
    <a:srgbClr val="F7C7A7"/>
    <a:srgbClr val="7395D3"/>
    <a:srgbClr val="4358F7"/>
    <a:srgbClr val="E8EB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7" autoAdjust="0"/>
    <p:restoredTop sz="91879" autoAdjust="0"/>
  </p:normalViewPr>
  <p:slideViewPr>
    <p:cSldViewPr snapToGrid="0" snapToObjects="1">
      <p:cViewPr varScale="1">
        <p:scale>
          <a:sx n="101" d="100"/>
          <a:sy n="101" d="100"/>
        </p:scale>
        <p:origin x="1992"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3" y="2"/>
            <a:ext cx="2945659" cy="498135"/>
          </a:xfrm>
          <a:prstGeom prst="rect">
            <a:avLst/>
          </a:prstGeom>
        </p:spPr>
        <p:txBody>
          <a:bodyPr vert="horz" lIns="91319" tIns="45660" rIns="91319" bIns="45660" rtlCol="0"/>
          <a:lstStyle>
            <a:lvl1pPr algn="l">
              <a:defRPr sz="1200"/>
            </a:lvl1pPr>
          </a:lstStyle>
          <a:p>
            <a:endParaRPr lang="zh-TW" altLang="en-US"/>
          </a:p>
        </p:txBody>
      </p:sp>
      <p:sp>
        <p:nvSpPr>
          <p:cNvPr id="3" name="日期版面配置區 2"/>
          <p:cNvSpPr>
            <a:spLocks noGrp="1"/>
          </p:cNvSpPr>
          <p:nvPr>
            <p:ph type="dt" idx="1"/>
          </p:nvPr>
        </p:nvSpPr>
        <p:spPr>
          <a:xfrm>
            <a:off x="3850444" y="2"/>
            <a:ext cx="2945659" cy="498135"/>
          </a:xfrm>
          <a:prstGeom prst="rect">
            <a:avLst/>
          </a:prstGeom>
        </p:spPr>
        <p:txBody>
          <a:bodyPr vert="horz" lIns="91319" tIns="45660" rIns="91319" bIns="45660" rtlCol="0"/>
          <a:lstStyle>
            <a:lvl1pPr algn="r">
              <a:defRPr sz="1200"/>
            </a:lvl1pPr>
          </a:lstStyle>
          <a:p>
            <a:fld id="{18CA01EF-DB67-4982-A0F3-52C1ABDC1055}" type="datetimeFigureOut">
              <a:rPr lang="zh-TW" altLang="en-US" smtClean="0"/>
              <a:t>2023/11/1</a:t>
            </a:fld>
            <a:endParaRPr lang="zh-TW" altLang="en-US"/>
          </a:p>
        </p:txBody>
      </p:sp>
      <p:sp>
        <p:nvSpPr>
          <p:cNvPr id="4" name="投影片圖像版面配置區 3"/>
          <p:cNvSpPr>
            <a:spLocks noGrp="1" noRot="1" noChangeAspect="1"/>
          </p:cNvSpPr>
          <p:nvPr>
            <p:ph type="sldImg" idx="2"/>
          </p:nvPr>
        </p:nvSpPr>
        <p:spPr>
          <a:xfrm>
            <a:off x="1165225" y="1241425"/>
            <a:ext cx="4467225" cy="3351213"/>
          </a:xfrm>
          <a:prstGeom prst="rect">
            <a:avLst/>
          </a:prstGeom>
          <a:noFill/>
          <a:ln w="12700">
            <a:solidFill>
              <a:prstClr val="black"/>
            </a:solidFill>
          </a:ln>
        </p:spPr>
        <p:txBody>
          <a:bodyPr vert="horz" lIns="91319" tIns="45660" rIns="91319" bIns="45660" rtlCol="0" anchor="ctr"/>
          <a:lstStyle/>
          <a:p>
            <a:endParaRPr lang="zh-TW" altLang="en-US"/>
          </a:p>
        </p:txBody>
      </p:sp>
      <p:sp>
        <p:nvSpPr>
          <p:cNvPr id="5" name="備忘稿版面配置區 4"/>
          <p:cNvSpPr>
            <a:spLocks noGrp="1"/>
          </p:cNvSpPr>
          <p:nvPr>
            <p:ph type="body" sz="quarter" idx="3"/>
          </p:nvPr>
        </p:nvSpPr>
        <p:spPr>
          <a:xfrm>
            <a:off x="679768" y="4777960"/>
            <a:ext cx="5438140" cy="3909239"/>
          </a:xfrm>
          <a:prstGeom prst="rect">
            <a:avLst/>
          </a:prstGeom>
        </p:spPr>
        <p:txBody>
          <a:bodyPr vert="horz" lIns="91319" tIns="45660" rIns="91319" bIns="4566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3" y="9430092"/>
            <a:ext cx="2945659" cy="498134"/>
          </a:xfrm>
          <a:prstGeom prst="rect">
            <a:avLst/>
          </a:prstGeom>
        </p:spPr>
        <p:txBody>
          <a:bodyPr vert="horz" lIns="91319" tIns="45660" rIns="91319" bIns="4566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4" y="9430092"/>
            <a:ext cx="2945659" cy="498134"/>
          </a:xfrm>
          <a:prstGeom prst="rect">
            <a:avLst/>
          </a:prstGeom>
        </p:spPr>
        <p:txBody>
          <a:bodyPr vert="horz" lIns="91319" tIns="45660" rIns="91319" bIns="45660" rtlCol="0" anchor="b"/>
          <a:lstStyle>
            <a:lvl1pPr algn="r">
              <a:defRPr sz="1200"/>
            </a:lvl1pPr>
          </a:lstStyle>
          <a:p>
            <a:fld id="{25C224AB-2AF5-4155-B455-A1E1D14CBA3B}" type="slidenum">
              <a:rPr lang="zh-TW" altLang="en-US" smtClean="0"/>
              <a:t>‹#›</a:t>
            </a:fld>
            <a:endParaRPr lang="zh-TW" altLang="en-US"/>
          </a:p>
        </p:txBody>
      </p:sp>
    </p:spTree>
    <p:extLst>
      <p:ext uri="{BB962C8B-B14F-4D97-AF65-F5344CB8AC3E}">
        <p14:creationId xmlns:p14="http://schemas.microsoft.com/office/powerpoint/2010/main" val="342548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086" cy="6858000"/>
          </a:xfrm>
          <a:prstGeom prst="rect">
            <a:avLst/>
          </a:prstGeom>
        </p:spPr>
      </p:pic>
      <p:sp>
        <p:nvSpPr>
          <p:cNvPr id="2" name="Title 1"/>
          <p:cNvSpPr>
            <a:spLocks noGrp="1"/>
          </p:cNvSpPr>
          <p:nvPr>
            <p:ph type="ctrTitle"/>
          </p:nvPr>
        </p:nvSpPr>
        <p:spPr>
          <a:xfrm>
            <a:off x="685343" y="2337594"/>
            <a:ext cx="7772400" cy="1681163"/>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4517408"/>
            <a:ext cx="6858000" cy="74039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98B6DFA0-0230-4CBB-8F59-4DE410F4CEF2}" type="datetime1">
              <a:rPr lang="en-US" altLang="zh-TW"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A3951C-5CE6-2445-B1C5-5205E64ABBC9}" type="slidenum">
              <a:rPr lang="en-US" smtClean="0"/>
              <a:t>‹#›</a:t>
            </a:fld>
            <a:endParaRPr lang="en-US"/>
          </a:p>
        </p:txBody>
      </p:sp>
    </p:spTree>
    <p:extLst>
      <p:ext uri="{BB962C8B-B14F-4D97-AF65-F5344CB8AC3E}">
        <p14:creationId xmlns:p14="http://schemas.microsoft.com/office/powerpoint/2010/main" val="633725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B3A8EF12-7127-446F-AB14-9A0719571B42}" type="datetime1">
              <a:rPr lang="en-US" altLang="zh-TW"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A3951C-5CE6-2445-B1C5-5205E64ABBC9}" type="slidenum">
              <a:rPr lang="en-US" smtClean="0"/>
              <a:t>‹#›</a:t>
            </a:fld>
            <a:endParaRPr lang="en-US"/>
          </a:p>
        </p:txBody>
      </p:sp>
    </p:spTree>
    <p:extLst>
      <p:ext uri="{BB962C8B-B14F-4D97-AF65-F5344CB8AC3E}">
        <p14:creationId xmlns:p14="http://schemas.microsoft.com/office/powerpoint/2010/main" val="1649997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1E176020-F379-491F-9AF7-9A77568BE27B}" type="datetime1">
              <a:rPr lang="en-US" altLang="zh-TW"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A3951C-5CE6-2445-B1C5-5205E64ABBC9}" type="slidenum">
              <a:rPr lang="en-US" smtClean="0"/>
              <a:t>‹#›</a:t>
            </a:fld>
            <a:endParaRPr lang="en-US"/>
          </a:p>
        </p:txBody>
      </p:sp>
    </p:spTree>
    <p:extLst>
      <p:ext uri="{BB962C8B-B14F-4D97-AF65-F5344CB8AC3E}">
        <p14:creationId xmlns:p14="http://schemas.microsoft.com/office/powerpoint/2010/main" val="1049060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2"/>
          <p:cNvSpPr>
            <a:spLocks noGrp="1"/>
          </p:cNvSpPr>
          <p:nvPr>
            <p:ph type="dt" sz="half" idx="10"/>
          </p:nvPr>
        </p:nvSpPr>
        <p:spPr>
          <a:xfrm>
            <a:off x="859525" y="4962596"/>
            <a:ext cx="2057400" cy="365125"/>
          </a:xfrm>
        </p:spPr>
        <p:txBody>
          <a:bodyPr/>
          <a:lstStyle/>
          <a:p>
            <a:fld id="{A2188566-D0C8-4A41-9D77-7436C026E195}" type="datetime1">
              <a:rPr lang="en-US" altLang="zh-TW" smtClean="0"/>
              <a:t>11/1/2023</a:t>
            </a:fld>
            <a:endParaRPr lang="en-US"/>
          </a:p>
        </p:txBody>
      </p:sp>
    </p:spTree>
    <p:extLst>
      <p:ext uri="{BB962C8B-B14F-4D97-AF65-F5344CB8AC3E}">
        <p14:creationId xmlns:p14="http://schemas.microsoft.com/office/powerpoint/2010/main" val="158942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266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3086" cy="6858000"/>
          </a:xfrm>
          <a:prstGeom prst="rect">
            <a:avLst/>
          </a:prstGeom>
        </p:spPr>
      </p:pic>
      <p:sp>
        <p:nvSpPr>
          <p:cNvPr id="2" name="Title 1"/>
          <p:cNvSpPr>
            <a:spLocks noGrp="1"/>
          </p:cNvSpPr>
          <p:nvPr>
            <p:ph type="ctrTitle"/>
          </p:nvPr>
        </p:nvSpPr>
        <p:spPr>
          <a:xfrm>
            <a:off x="685343" y="2337596"/>
            <a:ext cx="7772400" cy="1681163"/>
          </a:xfrm>
        </p:spPr>
        <p:txBody>
          <a:bodyPr anchor="b"/>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4517410"/>
            <a:ext cx="6858000" cy="74039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en-US" dirty="0"/>
          </a:p>
        </p:txBody>
      </p:sp>
    </p:spTree>
    <p:extLst>
      <p:ext uri="{BB962C8B-B14F-4D97-AF65-F5344CB8AC3E}">
        <p14:creationId xmlns:p14="http://schemas.microsoft.com/office/powerpoint/2010/main" val="537114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527984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3921306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2533532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24106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2D5521B6-3395-41D3-B81C-612932611287}" type="datetime1">
              <a:rPr lang="en-US" altLang="zh-TW"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A3951C-5CE6-2445-B1C5-5205E64ABBC9}" type="slidenum">
              <a:rPr lang="en-US" smtClean="0"/>
              <a:t>‹#›</a:t>
            </a:fld>
            <a:endParaRPr lang="en-US"/>
          </a:p>
        </p:txBody>
      </p:sp>
    </p:spTree>
    <p:extLst>
      <p:ext uri="{BB962C8B-B14F-4D97-AF65-F5344CB8AC3E}">
        <p14:creationId xmlns:p14="http://schemas.microsoft.com/office/powerpoint/2010/main" val="807505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Content Placeholder 5"/>
          <p:cNvSpPr>
            <a:spLocks noGrp="1"/>
          </p:cNvSpPr>
          <p:nvPr>
            <p:ph sz="quarter" idx="4"/>
          </p:nvPr>
        </p:nvSpPr>
        <p:spPr>
          <a:xfrm>
            <a:off x="4629151"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1121719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1736188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1596489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自訂版面配置">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878573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20856232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12493467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AED321BD-8DF8-44BE-A070-291893639C09}" type="datetimeFigureOut">
              <a:rPr lang="zh-TW" altLang="en-US" smtClean="0"/>
              <a:t>2023/11/1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33461331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2"/>
          <p:cNvSpPr>
            <a:spLocks noGrp="1"/>
          </p:cNvSpPr>
          <p:nvPr>
            <p:ph type="dt" sz="half" idx="10"/>
          </p:nvPr>
        </p:nvSpPr>
        <p:spPr>
          <a:xfrm>
            <a:off x="859525" y="4962598"/>
            <a:ext cx="2057400" cy="365125"/>
          </a:xfrm>
        </p:spPr>
        <p:txBody>
          <a:bodyPr/>
          <a:lstStyle/>
          <a:p>
            <a:fld id="{AED321BD-8DF8-44BE-A070-291893639C09}" type="datetimeFigureOut">
              <a:rPr lang="zh-TW" altLang="en-US" smtClean="0"/>
              <a:t>2023/11/1</a:t>
            </a:fld>
            <a:endParaRPr lang="zh-TW" altLang="en-US"/>
          </a:p>
        </p:txBody>
      </p:sp>
    </p:spTree>
    <p:extLst>
      <p:ext uri="{BB962C8B-B14F-4D97-AF65-F5344CB8AC3E}">
        <p14:creationId xmlns:p14="http://schemas.microsoft.com/office/powerpoint/2010/main" val="262044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191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0892B00-3700-469D-A075-4B3815162344}" type="datetime1">
              <a:rPr lang="en-US" altLang="zh-TW"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A3951C-5CE6-2445-B1C5-5205E64ABBC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08902EB8-1BC1-4DA6-AA94-213D20B76A02}" type="datetime1">
              <a:rPr lang="en-US" altLang="zh-TW"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A3951C-5CE6-2445-B1C5-5205E64ABBC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8BFE234-8332-4A68-B3B2-4BBEF1C6C781}" type="datetime1">
              <a:rPr lang="en-US" altLang="zh-TW"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A3951C-5CE6-2445-B1C5-5205E64ABBC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A780BBE-2A32-474E-AC40-D25609F5A57F}" type="datetime1">
              <a:rPr lang="en-US" altLang="zh-TW"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A3951C-5CE6-2445-B1C5-5205E64ABBC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A2D7FB8-7703-4BDA-B7E6-9D99CC6EB143}" type="datetime1">
              <a:rPr lang="en-US" altLang="zh-TW"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A3951C-5CE6-2445-B1C5-5205E64ABBC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8F858B92-4CFB-4C74-9BEA-57901AC4B484}" type="datetime1">
              <a:rPr lang="en-US" altLang="zh-TW"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77227" y="6492875"/>
            <a:ext cx="366773" cy="365125"/>
          </a:xfrm>
          <a:solidFill>
            <a:schemeClr val="bg1">
              <a:alpha val="10000"/>
            </a:schemeClr>
          </a:solidFill>
        </p:spPr>
        <p:txBody>
          <a:bodyPr/>
          <a:lstStyle>
            <a:lvl1pPr algn="r">
              <a:defRPr sz="1400" baseline="0">
                <a:solidFill>
                  <a:schemeClr val="tx1"/>
                </a:solidFill>
              </a:defRPr>
            </a:lvl1pPr>
          </a:lstStyle>
          <a:p>
            <a:fld id="{96A4CE61-E7EB-4DFC-AC9D-F2EB6915272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952FAEDD-1B7A-4AF0-ADC1-876947BC11D2}" type="datetime1">
              <a:rPr lang="en-US" altLang="zh-TW"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A3951C-5CE6-2445-B1C5-5205E64ABBC9}" type="slidenum">
              <a:rPr lang="en-US" smtClean="0"/>
              <a:t>‹#›</a:t>
            </a:fld>
            <a:endParaRPr lang="en-US"/>
          </a:p>
        </p:txBody>
      </p:sp>
    </p:spTree>
    <p:extLst>
      <p:ext uri="{BB962C8B-B14F-4D97-AF65-F5344CB8AC3E}">
        <p14:creationId xmlns:p14="http://schemas.microsoft.com/office/powerpoint/2010/main" val="1960461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EE1A4-CDE8-471A-9ACC-6F407506A58F}" type="datetime1">
              <a:rPr lang="en-US" altLang="zh-TW" smtClean="0"/>
              <a:t>11/1/2023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A3951C-5CE6-2445-B1C5-5205E64ABBC9}" type="slidenum">
              <a:rPr lang="en-US" smtClean="0"/>
              <a:t>‹#›</a:t>
            </a:fld>
            <a:endParaRPr lang="en-US"/>
          </a:p>
        </p:txBody>
      </p:sp>
    </p:spTree>
    <p:extLst>
      <p:ext uri="{BB962C8B-B14F-4D97-AF65-F5344CB8AC3E}">
        <p14:creationId xmlns:p14="http://schemas.microsoft.com/office/powerpoint/2010/main" val="786990348"/>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62" r:id="rId3"/>
    <p:sldLayoutId id="2147483663" r:id="rId4"/>
    <p:sldLayoutId id="2147483664" r:id="rId5"/>
    <p:sldLayoutId id="2147483665" r:id="rId6"/>
    <p:sldLayoutId id="2147483666" r:id="rId7"/>
    <p:sldLayoutId id="2147483667" r:id="rId8"/>
    <p:sldLayoutId id="2147483672" r:id="rId9"/>
    <p:sldLayoutId id="2147483673" r:id="rId10"/>
    <p:sldLayoutId id="2147483674" r:id="rId11"/>
    <p:sldLayoutId id="2147483675" r:id="rId12"/>
    <p:sldLayoutId id="2147483678" r:id="rId13"/>
    <p:sldLayoutId id="2147483676"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ED321BD-8DF8-44BE-A070-291893639C09}" type="datetimeFigureOut">
              <a:rPr lang="zh-TW" altLang="en-US" smtClean="0"/>
              <a:t>2023/11/1</a:t>
            </a:fld>
            <a:endParaRPr lang="zh-TW"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7EE0DD-C2AE-4B1C-8DA6-E8617C4810BF}" type="slidenum">
              <a:rPr lang="zh-TW" altLang="en-US" smtClean="0"/>
              <a:t>‹#›</a:t>
            </a:fld>
            <a:endParaRPr lang="zh-TW" altLang="en-US"/>
          </a:p>
        </p:txBody>
      </p:sp>
    </p:spTree>
    <p:extLst>
      <p:ext uri="{BB962C8B-B14F-4D97-AF65-F5344CB8AC3E}">
        <p14:creationId xmlns:p14="http://schemas.microsoft.com/office/powerpoint/2010/main" val="33487697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jp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7000" y="1859291"/>
            <a:ext cx="9017000" cy="2503249"/>
          </a:xfrm>
          <a:prstGeom prst="rect">
            <a:avLst/>
          </a:prstGeom>
        </p:spPr>
        <p:txBody>
          <a:bodyPr wrap="square">
            <a:spAutoFit/>
          </a:bodyPr>
          <a:lstStyle/>
          <a:p>
            <a:pPr marL="0" marR="0" lvl="0" indent="0" algn="ctr" defTabSz="685800" rtl="0" eaLnBrk="1" fontAlgn="auto" latinLnBrk="0" hangingPunct="1">
              <a:lnSpc>
                <a:spcPts val="3000"/>
              </a:lnSpc>
              <a:buClrTx/>
              <a:buSzTx/>
              <a:buFontTx/>
              <a:buNone/>
              <a:tabLst/>
              <a:defRPr/>
            </a:pPr>
            <a:r>
              <a:rPr kumimoji="0" lang="zh-TW" altLang="en-US" sz="4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臺北市</a:t>
            </a:r>
            <a:r>
              <a:rPr kumimoji="0" lang="en-US" altLang="zh-TW" sz="4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5</a:t>
            </a:r>
            <a:r>
              <a:rPr kumimoji="0" lang="zh-TW" altLang="en-US" sz="4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歲幼兒公共化免費教育政策</a:t>
            </a:r>
            <a:endParaRPr kumimoji="0" lang="en-US" altLang="zh-TW" sz="4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endParaRPr>
          </a:p>
          <a:p>
            <a:pPr lvl="0" algn="ctr" defTabSz="685800">
              <a:lnSpc>
                <a:spcPts val="2400"/>
              </a:lnSpc>
              <a:defRPr/>
            </a:pPr>
            <a:endParaRPr lang="en-US" altLang="zh-TW" sz="2400" b="1" dirty="0">
              <a:solidFill>
                <a:srgbClr val="002060"/>
              </a:solidFill>
              <a:latin typeface="微軟正黑體" panose="020B0604030504040204" pitchFamily="34" charset="-120"/>
              <a:ea typeface="微軟正黑體" panose="020B0604030504040204" pitchFamily="34" charset="-120"/>
            </a:endParaRPr>
          </a:p>
          <a:p>
            <a:pPr lvl="0" algn="ctr" defTabSz="685800">
              <a:lnSpc>
                <a:spcPts val="3000"/>
              </a:lnSpc>
              <a:defRPr/>
            </a:pPr>
            <a:r>
              <a:rPr lang="zh-TW" altLang="en-US" sz="2400" b="1" dirty="0">
                <a:solidFill>
                  <a:srgbClr val="002060"/>
                </a:solidFill>
                <a:latin typeface="微軟正黑體" panose="020B0604030504040204" pitchFamily="34" charset="-120"/>
                <a:ea typeface="微軟正黑體" panose="020B0604030504040204" pitchFamily="34" charset="-120"/>
              </a:rPr>
              <a:t>臺北市公共化幼兒園供需分析調查期末報告</a:t>
            </a:r>
            <a:endParaRPr lang="en-US" altLang="zh-TW" sz="2400" b="1" dirty="0">
              <a:solidFill>
                <a:srgbClr val="002060"/>
              </a:solidFill>
              <a:latin typeface="微軟正黑體" panose="020B0604030504040204" pitchFamily="34" charset="-120"/>
              <a:ea typeface="微軟正黑體" panose="020B0604030504040204" pitchFamily="34" charset="-120"/>
            </a:endParaRPr>
          </a:p>
          <a:p>
            <a:pPr lvl="0" algn="ctr" defTabSz="685800">
              <a:lnSpc>
                <a:spcPts val="3000"/>
              </a:lnSpc>
              <a:defRPr/>
            </a:pPr>
            <a:r>
              <a:rPr lang="zh-TW" altLang="en-US" sz="2400" b="1" dirty="0">
                <a:solidFill>
                  <a:srgbClr val="002060"/>
                </a:solidFill>
                <a:latin typeface="微軟正黑體" panose="020B0604030504040204" pitchFamily="34" charset="-120"/>
                <a:ea typeface="微軟正黑體" panose="020B0604030504040204" pitchFamily="34" charset="-120"/>
              </a:rPr>
              <a:t>暨</a:t>
            </a:r>
            <a:endParaRPr lang="en-US" altLang="zh-TW" sz="2400" b="1" dirty="0">
              <a:solidFill>
                <a:srgbClr val="002060"/>
              </a:solidFill>
              <a:latin typeface="微軟正黑體" panose="020B0604030504040204" pitchFamily="34" charset="-120"/>
              <a:ea typeface="微軟正黑體" panose="020B0604030504040204" pitchFamily="34" charset="-120"/>
            </a:endParaRPr>
          </a:p>
          <a:p>
            <a:pPr marL="0" marR="0" lvl="0" indent="0" algn="ctr" defTabSz="685800" rtl="0" eaLnBrk="1" fontAlgn="auto" latinLnBrk="0" hangingPunct="1">
              <a:lnSpc>
                <a:spcPts val="3000"/>
              </a:lnSpc>
              <a:buClrTx/>
              <a:buSzTx/>
              <a:buFontTx/>
              <a:buNone/>
              <a:tabLst/>
              <a:defRPr/>
            </a:pPr>
            <a:r>
              <a:rPr kumimoji="0" lang="zh-TW" altLang="en-US" sz="2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臺北市</a:t>
            </a:r>
            <a:r>
              <a:rPr kumimoji="0" lang="en-US" altLang="zh-TW" sz="2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5</a:t>
            </a:r>
            <a:r>
              <a:rPr kumimoji="0" lang="zh-TW" altLang="en-US" sz="2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歲公共化幼兒園收托量能分析與建模</a:t>
            </a:r>
            <a:endParaRPr kumimoji="0" lang="en-US" altLang="zh-TW" sz="2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685800" rtl="0" eaLnBrk="1" fontAlgn="auto" latinLnBrk="0" hangingPunct="1">
              <a:lnSpc>
                <a:spcPts val="1400"/>
              </a:lnSpc>
              <a:buClrTx/>
              <a:buSzTx/>
              <a:buFontTx/>
              <a:buNone/>
              <a:tabLst/>
              <a:defRPr/>
            </a:pPr>
            <a:endParaRPr kumimoji="0" lang="en-US" altLang="zh-TW" sz="2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685800" rtl="0" eaLnBrk="1" fontAlgn="auto" latinLnBrk="0" hangingPunct="1">
              <a:lnSpc>
                <a:spcPts val="3000"/>
              </a:lnSpc>
              <a:buClrTx/>
              <a:buSzTx/>
              <a:buFontTx/>
              <a:buNone/>
              <a:tabLst/>
              <a:defRPr/>
            </a:pPr>
            <a:r>
              <a:rPr kumimoji="0" lang="en-US" altLang="zh-TW"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113</a:t>
            </a:r>
            <a:r>
              <a:rPr kumimoji="0" lang="zh-TW" altLang="en-US" sz="24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學年度核定人數分析建議</a:t>
            </a:r>
          </a:p>
        </p:txBody>
      </p:sp>
      <p:sp>
        <p:nvSpPr>
          <p:cNvPr id="3" name="矩形 2"/>
          <p:cNvSpPr/>
          <p:nvPr/>
        </p:nvSpPr>
        <p:spPr>
          <a:xfrm>
            <a:off x="127000" y="1204879"/>
            <a:ext cx="5105400" cy="300082"/>
          </a:xfrm>
          <a:prstGeom prst="rect">
            <a:avLst/>
          </a:prstGeom>
        </p:spPr>
        <p:txBody>
          <a:bodyPr wrap="square">
            <a:spAutoFit/>
          </a:bodyPr>
          <a:lstStyle/>
          <a:p>
            <a:pPr lvl="0" defTabSz="685800">
              <a:defRPr/>
            </a:pPr>
            <a:r>
              <a:rPr lang="zh-TW" altLang="en-US" sz="1350" b="1" dirty="0">
                <a:solidFill>
                  <a:prstClr val="black"/>
                </a:solidFill>
                <a:latin typeface="微軟正黑體" panose="020B0604030504040204" pitchFamily="34" charset="-120"/>
                <a:ea typeface="微軟正黑體" panose="020B0604030504040204" pitchFamily="34" charset="-120"/>
              </a:rPr>
              <a:t>臺北市</a:t>
            </a:r>
            <a:r>
              <a:rPr lang="en-US" altLang="zh-TW" sz="1350" b="1" dirty="0">
                <a:solidFill>
                  <a:prstClr val="black"/>
                </a:solidFill>
                <a:latin typeface="微軟正黑體" panose="020B0604030504040204" pitchFamily="34" charset="-120"/>
                <a:ea typeface="微軟正黑體" panose="020B0604030504040204" pitchFamily="34" charset="-120"/>
              </a:rPr>
              <a:t>5</a:t>
            </a:r>
            <a:r>
              <a:rPr lang="zh-TW" altLang="en-US" sz="1350" b="1" dirty="0">
                <a:solidFill>
                  <a:prstClr val="black"/>
                </a:solidFill>
                <a:latin typeface="微軟正黑體" panose="020B0604030504040204" pitchFamily="34" charset="-120"/>
                <a:ea typeface="微軟正黑體" panose="020B0604030504040204" pitchFamily="34" charset="-120"/>
              </a:rPr>
              <a:t>歲幼兒公共化免費教育政策</a:t>
            </a:r>
            <a:endParaRPr kumimoji="0" lang="zh-TW" altLang="en-US" sz="13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 name="副標題 2">
            <a:extLst>
              <a:ext uri="{FF2B5EF4-FFF2-40B4-BE49-F238E27FC236}">
                <a16:creationId xmlns:a16="http://schemas.microsoft.com/office/drawing/2014/main" id="{B7FC5796-BE87-46C1-9A44-BF3B7969A653}"/>
              </a:ext>
            </a:extLst>
          </p:cNvPr>
          <p:cNvSpPr txBox="1">
            <a:spLocks/>
          </p:cNvSpPr>
          <p:nvPr/>
        </p:nvSpPr>
        <p:spPr>
          <a:xfrm>
            <a:off x="719153" y="4528888"/>
            <a:ext cx="8158480" cy="939583"/>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25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rPr>
              <a:t>總計畫主持人：</a:t>
            </a:r>
            <a:r>
              <a:rPr kumimoji="0" lang="zh-TW" altLang="en-US" sz="25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rPr>
              <a:t>國立臺北教育大學教育經營與管理學系  洪福財教授</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2500" b="1" i="0" u="none" strike="noStrike" kern="1200" cap="none" spc="0" normalizeH="0" baseline="0" noProof="0" dirty="0">
                <a:ln>
                  <a:noFill/>
                </a:ln>
                <a:solidFill>
                  <a:prstClr val="black"/>
                </a:solidFill>
                <a:effectLst/>
                <a:uLnTx/>
                <a:uFillTx/>
                <a:latin typeface="微軟正黑體" pitchFamily="34" charset="-120"/>
                <a:ea typeface="微軟正黑體" pitchFamily="34" charset="-120"/>
              </a:rPr>
              <a:t>子計畫主持人：</a:t>
            </a:r>
            <a:r>
              <a:rPr kumimoji="0" lang="zh-TW" altLang="en-US" sz="25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rPr>
              <a:t>國立臺北教育大學課程與教學傳播科技研究所  張循鋰教授</a:t>
            </a:r>
            <a:endParaRPr kumimoji="0" lang="en-US" altLang="zh-TW" sz="25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endParaRPr>
          </a:p>
          <a:p>
            <a:pPr lvl="0">
              <a:defRPr/>
            </a:pPr>
            <a:r>
              <a:rPr lang="zh-TW" altLang="en-US" sz="2500" b="1" dirty="0">
                <a:solidFill>
                  <a:prstClr val="black"/>
                </a:solidFill>
                <a:latin typeface="微軟正黑體" pitchFamily="34" charset="-120"/>
                <a:ea typeface="微軟正黑體" pitchFamily="34" charset="-120"/>
              </a:rPr>
              <a:t>報告人：</a:t>
            </a:r>
            <a:r>
              <a:rPr lang="zh-TW" altLang="en-US" sz="2500" dirty="0">
                <a:solidFill>
                  <a:prstClr val="black"/>
                </a:solidFill>
                <a:latin typeface="微軟正黑體" pitchFamily="34" charset="-120"/>
                <a:ea typeface="微軟正黑體" pitchFamily="34" charset="-120"/>
              </a:rPr>
              <a:t>臺北市立大安幼兒園  張紹盈園長</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black"/>
              </a:solidFill>
              <a:effectLst/>
              <a:uLnTx/>
              <a:uFillTx/>
              <a:latin typeface="微軟正黑體" pitchFamily="34" charset="-120"/>
              <a:ea typeface="微軟正黑體" pitchFamily="34" charset="-120"/>
              <a:cs typeface="+mn-cs"/>
            </a:endParaRPr>
          </a:p>
        </p:txBody>
      </p:sp>
    </p:spTree>
    <p:extLst>
      <p:ext uri="{BB962C8B-B14F-4D97-AF65-F5344CB8AC3E}">
        <p14:creationId xmlns:p14="http://schemas.microsoft.com/office/powerpoint/2010/main" val="1345429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2619375" y="1327481"/>
            <a:ext cx="4152900"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zh-TW"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12</a:t>
            </a:r>
            <a:r>
              <a:rPr kumimoji="0" lang="zh-TW" altLang="en-US"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行政區的人數統計</a:t>
            </a: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457825" cy="400110"/>
          </a:xfrm>
          <a:prstGeom prst="rect">
            <a:avLst/>
          </a:prstGeom>
          <a:solidFill>
            <a:srgbClr val="D6E6F4"/>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臺北市</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歲公共化幼兒園收托量能分析與建模</a:t>
            </a:r>
          </a:p>
        </p:txBody>
      </p:sp>
      <p:sp>
        <p:nvSpPr>
          <p:cNvPr id="5" name="內容版面配置區 2">
            <a:extLst>
              <a:ext uri="{FF2B5EF4-FFF2-40B4-BE49-F238E27FC236}">
                <a16:creationId xmlns:a16="http://schemas.microsoft.com/office/drawing/2014/main" id="{F61FD195-D4C5-42D4-A46B-6494F4B94963}"/>
              </a:ext>
            </a:extLst>
          </p:cNvPr>
          <p:cNvSpPr txBox="1">
            <a:spLocks/>
          </p:cNvSpPr>
          <p:nvPr/>
        </p:nvSpPr>
        <p:spPr>
          <a:xfrm>
            <a:off x="583405" y="2694781"/>
            <a:ext cx="3648074" cy="126660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行政區名稱</a:t>
            </a:r>
          </a:p>
        </p:txBody>
      </p:sp>
      <p:sp>
        <p:nvSpPr>
          <p:cNvPr id="8" name="標題 1">
            <a:extLst>
              <a:ext uri="{FF2B5EF4-FFF2-40B4-BE49-F238E27FC236}">
                <a16:creationId xmlns:a16="http://schemas.microsoft.com/office/drawing/2014/main" id="{691E7D8B-B01A-401B-81B1-CFE6E6F9F41C}"/>
              </a:ext>
            </a:extLst>
          </p:cNvPr>
          <p:cNvSpPr txBox="1">
            <a:spLocks/>
          </p:cNvSpPr>
          <p:nvPr/>
        </p:nvSpPr>
        <p:spPr>
          <a:xfrm>
            <a:off x="423861" y="4144862"/>
            <a:ext cx="8301038" cy="11327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15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請提供資料；資料可從民政局下載</a:t>
            </a:r>
          </a:p>
        </p:txBody>
      </p:sp>
      <p:sp>
        <p:nvSpPr>
          <p:cNvPr id="9" name="內容版面配置區 2">
            <a:extLst>
              <a:ext uri="{FF2B5EF4-FFF2-40B4-BE49-F238E27FC236}">
                <a16:creationId xmlns:a16="http://schemas.microsoft.com/office/drawing/2014/main" id="{DF185C84-B043-4AB1-A04E-7C278053B331}"/>
              </a:ext>
            </a:extLst>
          </p:cNvPr>
          <p:cNvSpPr txBox="1">
            <a:spLocks/>
          </p:cNvSpPr>
          <p:nvPr/>
        </p:nvSpPr>
        <p:spPr>
          <a:xfrm>
            <a:off x="4679155" y="2694781"/>
            <a:ext cx="4048124" cy="117035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設籍人數（可就讀幼兒園）</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分齡人數（２～６歲）</a:t>
            </a:r>
          </a:p>
        </p:txBody>
      </p:sp>
    </p:spTree>
    <p:extLst>
      <p:ext uri="{BB962C8B-B14F-4D97-AF65-F5344CB8AC3E}">
        <p14:creationId xmlns:p14="http://schemas.microsoft.com/office/powerpoint/2010/main" val="146366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1914524" y="1282319"/>
            <a:ext cx="6353175"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以幼兒園為主的綜合資料</a:t>
            </a: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457825" cy="400110"/>
          </a:xfrm>
          <a:prstGeom prst="rect">
            <a:avLst/>
          </a:prstGeom>
          <a:solidFill>
            <a:srgbClr val="D6E6F4"/>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臺北市</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歲公共化幼兒園收托量能分析與建模</a:t>
            </a:r>
          </a:p>
        </p:txBody>
      </p:sp>
      <p:sp>
        <p:nvSpPr>
          <p:cNvPr id="5" name="內容版面配置區 2">
            <a:extLst>
              <a:ext uri="{FF2B5EF4-FFF2-40B4-BE49-F238E27FC236}">
                <a16:creationId xmlns:a16="http://schemas.microsoft.com/office/drawing/2014/main" id="{F61FD195-D4C5-42D4-A46B-6494F4B94963}"/>
              </a:ext>
            </a:extLst>
          </p:cNvPr>
          <p:cNvSpPr txBox="1">
            <a:spLocks/>
          </p:cNvSpPr>
          <p:nvPr/>
        </p:nvSpPr>
        <p:spPr>
          <a:xfrm>
            <a:off x="581025" y="2752716"/>
            <a:ext cx="3648074" cy="239395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全銜</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類型（公立、非營、準公、職場、私立）</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所在行政區</a:t>
            </a:r>
          </a:p>
          <a:p>
            <a:r>
              <a:rPr lang="zh-TW" altLang="en-US" sz="2400" kern="10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所在次分區</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核定招生人數</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實際招生人數（分齡）</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候補人數（供應 </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&lt;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需求）</a:t>
            </a:r>
          </a:p>
          <a:p>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內容版面配置區 3">
            <a:extLst>
              <a:ext uri="{FF2B5EF4-FFF2-40B4-BE49-F238E27FC236}">
                <a16:creationId xmlns:a16="http://schemas.microsoft.com/office/drawing/2014/main" id="{687F023F-4FD7-425F-882E-E1915A5703A9}"/>
              </a:ext>
            </a:extLst>
          </p:cNvPr>
          <p:cNvSpPr txBox="1">
            <a:spLocks/>
          </p:cNvSpPr>
          <p:nvPr/>
        </p:nvSpPr>
        <p:spPr>
          <a:xfrm>
            <a:off x="4343400" y="2219566"/>
            <a:ext cx="4352925" cy="32186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缺額人數（供應</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&gt;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需求）</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核定招生人數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實際招生人數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班級數</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教保服務人員數（涉及生師比）</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生師比（影響核定人數）</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在籍服務比</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核定招生人數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次分區設籍人數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實際招生人數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次分區設籍人數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生師比調整後之核定人數差異</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生師比調整後之在籍服務比</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歲佔比</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歲實際招生人數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核定招生人數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[5</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歲實際招生人數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實際招生人數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endPar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標題 1">
            <a:extLst>
              <a:ext uri="{FF2B5EF4-FFF2-40B4-BE49-F238E27FC236}">
                <a16:creationId xmlns:a16="http://schemas.microsoft.com/office/drawing/2014/main" id="{96CE9A90-650A-46FE-8CC8-00C741FA2AEC}"/>
              </a:ext>
            </a:extLst>
          </p:cNvPr>
          <p:cNvSpPr txBox="1">
            <a:spLocks/>
          </p:cNvSpPr>
          <p:nvPr/>
        </p:nvSpPr>
        <p:spPr>
          <a:xfrm>
            <a:off x="1273968" y="1786366"/>
            <a:ext cx="2114551"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幼兒園資料</a:t>
            </a:r>
          </a:p>
        </p:txBody>
      </p:sp>
      <p:sp>
        <p:nvSpPr>
          <p:cNvPr id="10" name="標題 1">
            <a:extLst>
              <a:ext uri="{FF2B5EF4-FFF2-40B4-BE49-F238E27FC236}">
                <a16:creationId xmlns:a16="http://schemas.microsoft.com/office/drawing/2014/main" id="{38992A81-D179-4F4D-95F9-C8DAD661AE5A}"/>
              </a:ext>
            </a:extLst>
          </p:cNvPr>
          <p:cNvSpPr txBox="1">
            <a:spLocks/>
          </p:cNvSpPr>
          <p:nvPr/>
        </p:nvSpPr>
        <p:spPr>
          <a:xfrm>
            <a:off x="4081462" y="1807451"/>
            <a:ext cx="4876800"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公立及非營利幼兒園資料</a:t>
            </a:r>
          </a:p>
        </p:txBody>
      </p:sp>
    </p:spTree>
    <p:extLst>
      <p:ext uri="{BB962C8B-B14F-4D97-AF65-F5344CB8AC3E}">
        <p14:creationId xmlns:p14="http://schemas.microsoft.com/office/powerpoint/2010/main" val="164367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1914524" y="1282319"/>
            <a:ext cx="6353175"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以次分區為主的綜合資料</a:t>
            </a: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457825" cy="400110"/>
          </a:xfrm>
          <a:prstGeom prst="rect">
            <a:avLst/>
          </a:prstGeom>
          <a:solidFill>
            <a:srgbClr val="D6E6F4"/>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臺北市</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歲公共化幼兒園收托量能分析與建模</a:t>
            </a:r>
          </a:p>
        </p:txBody>
      </p:sp>
      <p:sp>
        <p:nvSpPr>
          <p:cNvPr id="5" name="內容版面配置區 2">
            <a:extLst>
              <a:ext uri="{FF2B5EF4-FFF2-40B4-BE49-F238E27FC236}">
                <a16:creationId xmlns:a16="http://schemas.microsoft.com/office/drawing/2014/main" id="{F61FD195-D4C5-42D4-A46B-6494F4B94963}"/>
              </a:ext>
            </a:extLst>
          </p:cNvPr>
          <p:cNvSpPr txBox="1">
            <a:spLocks/>
          </p:cNvSpPr>
          <p:nvPr/>
        </p:nvSpPr>
        <p:spPr>
          <a:xfrm>
            <a:off x="352424" y="2219566"/>
            <a:ext cx="3990975" cy="239395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次分區名稱</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設籍人數（可就讀幼兒園）</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分齡人數（２～６歲）</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類型（公立、非營、準公、職場、私立）數量</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總核定招生人數</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總實際招生人數（分齡）</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總候補人數（供應 </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&lt;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需求）</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總缺額人數（供應 </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&gt;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需求）</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核定招生人數 </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實際招生人數</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endPar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內容版面配置區 3">
            <a:extLst>
              <a:ext uri="{FF2B5EF4-FFF2-40B4-BE49-F238E27FC236}">
                <a16:creationId xmlns:a16="http://schemas.microsoft.com/office/drawing/2014/main" id="{687F023F-4FD7-425F-882E-E1915A5703A9}"/>
              </a:ext>
            </a:extLst>
          </p:cNvPr>
          <p:cNvSpPr txBox="1">
            <a:spLocks/>
          </p:cNvSpPr>
          <p:nvPr/>
        </p:nvSpPr>
        <p:spPr>
          <a:xfrm>
            <a:off x="4343400" y="2219566"/>
            <a:ext cx="4352925" cy="32186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班級數</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教保服務人員數（涉及生師比）</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生師比（影響核定人數）</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總在籍服務比</a:t>
            </a:r>
          </a:p>
          <a:p>
            <a:pPr marL="0" indent="0">
              <a:lnSpc>
                <a:spcPct val="100000"/>
              </a:lnSpc>
              <a:spcBef>
                <a:spcPts val="0"/>
              </a:spcBef>
              <a:buNone/>
              <a:defRPr/>
            </a:pP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總核定招生人數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次分區設籍人數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pPr marL="0" indent="0">
              <a:lnSpc>
                <a:spcPct val="100000"/>
              </a:lnSpc>
              <a:spcBef>
                <a:spcPts val="0"/>
              </a:spcBef>
              <a:buNone/>
              <a:defRPr/>
            </a:pP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總實際招生人數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次分區設籍人數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生師比調整後之總核定人數差異</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生師比調整後之總在籍服務比</a:t>
            </a:r>
          </a:p>
          <a:p>
            <a:pPr>
              <a:lnSpc>
                <a:spcPct val="100000"/>
              </a:lnSpc>
              <a:spcBef>
                <a:spcPts val="0"/>
              </a:spcBef>
              <a:defRPr/>
            </a:pP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歲佔比</a:t>
            </a:r>
          </a:p>
          <a:p>
            <a:pPr>
              <a:lnSpc>
                <a:spcPct val="100000"/>
              </a:lnSpc>
              <a:spcBef>
                <a:spcPts val="0"/>
              </a:spcBef>
              <a:defRPr/>
            </a:pP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endPar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標題 1">
            <a:extLst>
              <a:ext uri="{FF2B5EF4-FFF2-40B4-BE49-F238E27FC236}">
                <a16:creationId xmlns:a16="http://schemas.microsoft.com/office/drawing/2014/main" id="{96CE9A90-650A-46FE-8CC8-00C741FA2AEC}"/>
              </a:ext>
            </a:extLst>
          </p:cNvPr>
          <p:cNvSpPr txBox="1">
            <a:spLocks/>
          </p:cNvSpPr>
          <p:nvPr/>
        </p:nvSpPr>
        <p:spPr>
          <a:xfrm>
            <a:off x="1273968" y="1786366"/>
            <a:ext cx="2114551"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幼兒園資料</a:t>
            </a:r>
          </a:p>
        </p:txBody>
      </p:sp>
      <p:sp>
        <p:nvSpPr>
          <p:cNvPr id="10" name="標題 1">
            <a:extLst>
              <a:ext uri="{FF2B5EF4-FFF2-40B4-BE49-F238E27FC236}">
                <a16:creationId xmlns:a16="http://schemas.microsoft.com/office/drawing/2014/main" id="{38992A81-D179-4F4D-95F9-C8DAD661AE5A}"/>
              </a:ext>
            </a:extLst>
          </p:cNvPr>
          <p:cNvSpPr txBox="1">
            <a:spLocks/>
          </p:cNvSpPr>
          <p:nvPr/>
        </p:nvSpPr>
        <p:spPr>
          <a:xfrm>
            <a:off x="4081462" y="1807451"/>
            <a:ext cx="4876800"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公立及非營利幼兒園資料</a:t>
            </a:r>
          </a:p>
        </p:txBody>
      </p:sp>
    </p:spTree>
    <p:extLst>
      <p:ext uri="{BB962C8B-B14F-4D97-AF65-F5344CB8AC3E}">
        <p14:creationId xmlns:p14="http://schemas.microsoft.com/office/powerpoint/2010/main" val="3950406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1914524" y="1282319"/>
            <a:ext cx="6353175"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以行政區為主的綜合資料</a:t>
            </a: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457825" cy="400110"/>
          </a:xfrm>
          <a:prstGeom prst="rect">
            <a:avLst/>
          </a:prstGeom>
          <a:solidFill>
            <a:srgbClr val="D6E6F4"/>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臺北市</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歲公共化幼兒園收托量能分析與建模</a:t>
            </a:r>
          </a:p>
        </p:txBody>
      </p:sp>
      <p:sp>
        <p:nvSpPr>
          <p:cNvPr id="5" name="內容版面配置區 2">
            <a:extLst>
              <a:ext uri="{FF2B5EF4-FFF2-40B4-BE49-F238E27FC236}">
                <a16:creationId xmlns:a16="http://schemas.microsoft.com/office/drawing/2014/main" id="{F61FD195-D4C5-42D4-A46B-6494F4B94963}"/>
              </a:ext>
            </a:extLst>
          </p:cNvPr>
          <p:cNvSpPr txBox="1">
            <a:spLocks/>
          </p:cNvSpPr>
          <p:nvPr/>
        </p:nvSpPr>
        <p:spPr>
          <a:xfrm>
            <a:off x="352424" y="2219566"/>
            <a:ext cx="3990975" cy="239395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行政區名稱</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設籍人數（可就讀幼兒園）</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分齡人數（２～６歲）</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類型（公立、非營、準公、職場、私立）數量</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總核定招生人數</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總實際招生人數（分齡）</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總候補人數（供應 </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&lt;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需求）</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總缺額人數（供應 </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&gt;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需求）</a:t>
            </a:r>
          </a:p>
          <a:p>
            <a:pPr>
              <a:lnSpc>
                <a:spcPct val="100000"/>
              </a:lnSpc>
              <a:spcBef>
                <a:spcPts val="0"/>
              </a:spcBef>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核定招生人數 </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實際招生人數</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endPar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內容版面配置區 3">
            <a:extLst>
              <a:ext uri="{FF2B5EF4-FFF2-40B4-BE49-F238E27FC236}">
                <a16:creationId xmlns:a16="http://schemas.microsoft.com/office/drawing/2014/main" id="{687F023F-4FD7-425F-882E-E1915A5703A9}"/>
              </a:ext>
            </a:extLst>
          </p:cNvPr>
          <p:cNvSpPr txBox="1">
            <a:spLocks/>
          </p:cNvSpPr>
          <p:nvPr/>
        </p:nvSpPr>
        <p:spPr>
          <a:xfrm>
            <a:off x="4343400" y="2219566"/>
            <a:ext cx="4352925" cy="32186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班級數</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教保服務人員數（涉及生師比）</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生師比（影響核定人數）</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總在籍服務比</a:t>
            </a:r>
          </a:p>
          <a:p>
            <a:pPr marL="0" indent="0">
              <a:lnSpc>
                <a:spcPct val="100000"/>
              </a:lnSpc>
              <a:spcBef>
                <a:spcPts val="0"/>
              </a:spcBef>
              <a:buNone/>
              <a:defRPr/>
            </a:pP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總核定招生人數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次分區設籍人數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pPr marL="0" indent="0">
              <a:lnSpc>
                <a:spcPct val="100000"/>
              </a:lnSpc>
              <a:spcBef>
                <a:spcPts val="0"/>
              </a:spcBef>
              <a:buNone/>
              <a:defRPr/>
            </a:pP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總實際招生人數 </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次分區設籍人數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生師比調整後之總核定人數差異</a:t>
            </a:r>
          </a:p>
          <a:p>
            <a:pPr>
              <a:lnSpc>
                <a:spcPct val="100000"/>
              </a:lnSpc>
              <a:spcBef>
                <a:spcPts val="0"/>
              </a:spcBef>
              <a:defRPr/>
            </a:pP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生師比調整後之總在籍服務比</a:t>
            </a:r>
          </a:p>
          <a:p>
            <a:pPr>
              <a:lnSpc>
                <a:spcPct val="100000"/>
              </a:lnSpc>
              <a:spcBef>
                <a:spcPts val="0"/>
              </a:spcBef>
              <a:defRPr/>
            </a:pP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5</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歲佔比</a:t>
            </a:r>
          </a:p>
          <a:p>
            <a:pPr>
              <a:lnSpc>
                <a:spcPct val="100000"/>
              </a:lnSpc>
              <a:spcBef>
                <a:spcPts val="0"/>
              </a:spcBef>
              <a:defRPr/>
            </a:pP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endPar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標題 1">
            <a:extLst>
              <a:ext uri="{FF2B5EF4-FFF2-40B4-BE49-F238E27FC236}">
                <a16:creationId xmlns:a16="http://schemas.microsoft.com/office/drawing/2014/main" id="{96CE9A90-650A-46FE-8CC8-00C741FA2AEC}"/>
              </a:ext>
            </a:extLst>
          </p:cNvPr>
          <p:cNvSpPr txBox="1">
            <a:spLocks/>
          </p:cNvSpPr>
          <p:nvPr/>
        </p:nvSpPr>
        <p:spPr>
          <a:xfrm>
            <a:off x="1273968" y="1786366"/>
            <a:ext cx="2114551"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幼兒園資料</a:t>
            </a:r>
          </a:p>
        </p:txBody>
      </p:sp>
      <p:sp>
        <p:nvSpPr>
          <p:cNvPr id="10" name="標題 1">
            <a:extLst>
              <a:ext uri="{FF2B5EF4-FFF2-40B4-BE49-F238E27FC236}">
                <a16:creationId xmlns:a16="http://schemas.microsoft.com/office/drawing/2014/main" id="{38992A81-D179-4F4D-95F9-C8DAD661AE5A}"/>
              </a:ext>
            </a:extLst>
          </p:cNvPr>
          <p:cNvSpPr txBox="1">
            <a:spLocks/>
          </p:cNvSpPr>
          <p:nvPr/>
        </p:nvSpPr>
        <p:spPr>
          <a:xfrm>
            <a:off x="4081462" y="1807451"/>
            <a:ext cx="4876800"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公立及非營利幼兒園資料</a:t>
            </a:r>
          </a:p>
        </p:txBody>
      </p:sp>
    </p:spTree>
    <p:extLst>
      <p:ext uri="{BB962C8B-B14F-4D97-AF65-F5344CB8AC3E}">
        <p14:creationId xmlns:p14="http://schemas.microsoft.com/office/powerpoint/2010/main" val="3485839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95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35355" y="1282319"/>
            <a:ext cx="8329613"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685800">
              <a:defRPr/>
            </a:pPr>
            <a:r>
              <a:rPr lang="en-US" altLang="zh-TW" sz="3200" b="1" dirty="0">
                <a:solidFill>
                  <a:prstClr val="black"/>
                </a:solidFill>
                <a:latin typeface="微軟正黑體" panose="020B0604030504040204" pitchFamily="34" charset="-120"/>
                <a:ea typeface="微軟正黑體" panose="020B0604030504040204" pitchFamily="34" charset="-120"/>
              </a:rPr>
              <a:t>111</a:t>
            </a:r>
            <a:r>
              <a:rPr lang="zh-TW" altLang="en-US" sz="3200" b="1" dirty="0">
                <a:solidFill>
                  <a:prstClr val="black"/>
                </a:solidFill>
                <a:latin typeface="微軟正黑體" panose="020B0604030504040204" pitchFamily="34" charset="-120"/>
                <a:ea typeface="微軟正黑體" panose="020B0604030504040204" pitchFamily="34" charset="-120"/>
              </a:rPr>
              <a:t>學年度</a:t>
            </a:r>
            <a:endParaRPr lang="en-US" altLang="zh-TW" sz="3200" b="1" dirty="0">
              <a:solidFill>
                <a:prstClr val="black"/>
              </a:solidFill>
              <a:latin typeface="微軟正黑體" panose="020B0604030504040204" pitchFamily="34" charset="-120"/>
              <a:ea typeface="微軟正黑體" panose="020B0604030504040204" pitchFamily="34" charset="-120"/>
            </a:endParaRPr>
          </a:p>
          <a:p>
            <a:pPr lvl="0" algn="ctr" defTabSz="685800">
              <a:defRPr/>
            </a:pPr>
            <a:r>
              <a:rPr lang="zh-TW" altLang="en-US" sz="3200" b="1" dirty="0">
                <a:solidFill>
                  <a:prstClr val="black"/>
                </a:solidFill>
                <a:latin typeface="微軟正黑體" panose="020B0604030504040204" pitchFamily="34" charset="-120"/>
                <a:ea typeface="微軟正黑體" panose="020B0604030504040204" pitchFamily="34" charset="-120"/>
              </a:rPr>
              <a:t>國小一年級學童家長回溯型問卷填答分析</a:t>
            </a:r>
            <a:r>
              <a:rPr lang="en-US" altLang="zh-TW" sz="3200" b="1" dirty="0">
                <a:solidFill>
                  <a:prstClr val="black"/>
                </a:solidFill>
                <a:latin typeface="微軟正黑體" panose="020B0604030504040204" pitchFamily="34" charset="-120"/>
                <a:ea typeface="微軟正黑體" panose="020B0604030504040204" pitchFamily="34" charset="-120"/>
              </a:rPr>
              <a:t>1/2</a:t>
            </a:r>
            <a:endParaRPr kumimoji="0" lang="zh-TW" altLang="en-US"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3" name="矩形 2"/>
          <p:cNvSpPr/>
          <p:nvPr/>
        </p:nvSpPr>
        <p:spPr>
          <a:xfrm>
            <a:off x="335353" y="2313179"/>
            <a:ext cx="8329613" cy="3385542"/>
          </a:xfrm>
          <a:prstGeom prst="rect">
            <a:avLst/>
          </a:prstGeom>
        </p:spPr>
        <p:txBody>
          <a:bodyPr wrap="square">
            <a:spAutoFit/>
          </a:bodyPr>
          <a:lstStyle/>
          <a:p>
            <a:pPr marL="342900" lvl="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共計發放問卷</a:t>
            </a: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19,179</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份，共計回收問卷</a:t>
            </a: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17,043</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份，問卷回收率約為</a:t>
            </a: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88.86%</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342900" lvl="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幼兒</a:t>
            </a:r>
            <a:r>
              <a:rPr lang="zh-TW" altLang="en-US" sz="2100" b="1" u="sng"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家長挑選</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幼兒園的優先關注影響因素統計</a:t>
            </a:r>
            <a:r>
              <a:rPr lang="zh-TW" altLang="en-US" sz="2100" b="1" kern="100" dirty="0">
                <a:solidFill>
                  <a:srgbClr val="002060"/>
                </a:solidFill>
                <a:latin typeface="新細明體"/>
                <a:ea typeface="新細明體"/>
                <a:cs typeface="Times New Roman" panose="02020603050405020304" pitchFamily="18" charset="0"/>
              </a:rPr>
              <a:t>（</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表</a:t>
            </a: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4-3-4 </a:t>
            </a:r>
            <a:r>
              <a:rPr lang="zh-TW" altLang="en-US" sz="2100" b="1" kern="100" dirty="0">
                <a:solidFill>
                  <a:srgbClr val="002060"/>
                </a:solidFill>
                <a:latin typeface="新細明體"/>
                <a:cs typeface="Times New Roman" panose="02020603050405020304" pitchFamily="18" charset="0"/>
              </a:rPr>
              <a:t>）</a:t>
            </a:r>
            <a:endPar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優先關注前三名：接送方便、活動空間、幼兒對學校好感度。</a:t>
            </a:r>
            <a:endParaRPr lang="en-US" altLang="zh-TW"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優先關注後三名：網路評價、學生數多寡、課後延托費用高低。</a:t>
            </a:r>
            <a:endParaRPr lang="en-US" altLang="zh-TW"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34290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孩子</a:t>
            </a:r>
            <a:r>
              <a:rPr lang="zh-TW" altLang="en-US" sz="2100" b="1" u="sng"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就讀需求</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統計分析（表</a:t>
            </a: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4-3-8</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a:t>
            </a: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就讀需求前三名：園所安全與管理、良好的環境與設備、師資專業且流動率低。</a:t>
            </a:r>
            <a:endParaRPr lang="en-US" altLang="zh-TW"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家長對於幼兒園有沒有使用數位科技輔助教學、是否於寒暑假提供收托服務，以及收托費用的高低方面，家長間的選擇存在不小的差異。</a:t>
            </a:r>
            <a:endParaRPr lang="en-US" altLang="zh-TW"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家長對於幼兒園是否具有特色課程或是否安排供家長充分參與的親職活動等兩項，重視程度相對較低。</a:t>
            </a:r>
            <a:endParaRPr lang="en-US" altLang="zh-TW"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家長對於「教室內能裝設監視器」的意見有不小分歧，出現不一致性傾向。</a:t>
            </a:r>
            <a:endParaRPr kumimoji="0" lang="zh-TW" altLang="en-US" sz="1600" b="0" i="0" u="none" strike="noStrike" kern="1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342965" cy="400110"/>
          </a:xfrm>
          <a:prstGeom prst="rect">
            <a:avLst/>
          </a:prstGeom>
          <a:solidFill>
            <a:srgbClr val="FFC0C0"/>
          </a:solidFill>
        </p:spPr>
        <p:txBody>
          <a:bodyPr wrap="square">
            <a:spAutoFit/>
          </a:bodyPr>
          <a:lstStyle/>
          <a:p>
            <a:pPr lvl="0" algn="ctr" defTabSz="685800">
              <a:defRPr/>
            </a:pPr>
            <a:r>
              <a:rPr lang="zh-TW" altLang="en-US" sz="2000" dirty="0">
                <a:solidFill>
                  <a:prstClr val="black"/>
                </a:solidFill>
                <a:latin typeface="微軟正黑體" panose="020B0604030504040204" pitchFamily="34" charset="-120"/>
                <a:ea typeface="微軟正黑體" panose="020B0604030504040204" pitchFamily="34" charset="-120"/>
              </a:rPr>
              <a:t>臺北市公共化幼兒園供需分析調查期末報告</a:t>
            </a:r>
          </a:p>
        </p:txBody>
      </p:sp>
    </p:spTree>
    <p:extLst>
      <p:ext uri="{BB962C8B-B14F-4D97-AF65-F5344CB8AC3E}">
        <p14:creationId xmlns:p14="http://schemas.microsoft.com/office/powerpoint/2010/main" val="417809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35355" y="1282319"/>
            <a:ext cx="8329613"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685800">
              <a:defRPr/>
            </a:pPr>
            <a:r>
              <a:rPr lang="en-US" altLang="zh-TW" sz="3200" b="1" dirty="0">
                <a:solidFill>
                  <a:prstClr val="black"/>
                </a:solidFill>
                <a:latin typeface="微軟正黑體" panose="020B0604030504040204" pitchFamily="34" charset="-120"/>
                <a:ea typeface="微軟正黑體" panose="020B0604030504040204" pitchFamily="34" charset="-120"/>
              </a:rPr>
              <a:t>111</a:t>
            </a:r>
            <a:r>
              <a:rPr lang="zh-TW" altLang="en-US" sz="3200" b="1" dirty="0">
                <a:solidFill>
                  <a:prstClr val="black"/>
                </a:solidFill>
                <a:latin typeface="微軟正黑體" panose="020B0604030504040204" pitchFamily="34" charset="-120"/>
                <a:ea typeface="微軟正黑體" panose="020B0604030504040204" pitchFamily="34" charset="-120"/>
              </a:rPr>
              <a:t>學年度</a:t>
            </a:r>
            <a:endParaRPr lang="en-US" altLang="zh-TW" sz="3200" b="1" dirty="0">
              <a:solidFill>
                <a:prstClr val="black"/>
              </a:solidFill>
              <a:latin typeface="微軟正黑體" panose="020B0604030504040204" pitchFamily="34" charset="-120"/>
              <a:ea typeface="微軟正黑體" panose="020B0604030504040204" pitchFamily="34" charset="-120"/>
            </a:endParaRPr>
          </a:p>
          <a:p>
            <a:pPr lvl="0" algn="ctr" defTabSz="685800">
              <a:defRPr/>
            </a:pPr>
            <a:r>
              <a:rPr lang="zh-TW" altLang="en-US" sz="3200" b="1" dirty="0">
                <a:solidFill>
                  <a:prstClr val="black"/>
                </a:solidFill>
                <a:latin typeface="微軟正黑體" panose="020B0604030504040204" pitchFamily="34" charset="-120"/>
                <a:ea typeface="微軟正黑體" panose="020B0604030504040204" pitchFamily="34" charset="-120"/>
              </a:rPr>
              <a:t>國小一年級學童家長回溯型問卷填答分析</a:t>
            </a:r>
            <a:r>
              <a:rPr lang="en-US" altLang="zh-TW" sz="3200" b="1">
                <a:solidFill>
                  <a:prstClr val="black"/>
                </a:solidFill>
                <a:latin typeface="微軟正黑體" panose="020B0604030504040204" pitchFamily="34" charset="-120"/>
                <a:ea typeface="微軟正黑體" panose="020B0604030504040204" pitchFamily="34" charset="-120"/>
              </a:rPr>
              <a:t>2/2</a:t>
            </a:r>
            <a:endParaRPr kumimoji="0" lang="zh-TW" altLang="en-US" sz="3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3" name="矩形 2"/>
          <p:cNvSpPr/>
          <p:nvPr/>
        </p:nvSpPr>
        <p:spPr>
          <a:xfrm>
            <a:off x="335353" y="2313179"/>
            <a:ext cx="8329613" cy="4493538"/>
          </a:xfrm>
          <a:prstGeom prst="rect">
            <a:avLst/>
          </a:prstGeom>
        </p:spPr>
        <p:txBody>
          <a:bodyPr wrap="square">
            <a:spAutoFit/>
          </a:bodyPr>
          <a:lstStyle/>
          <a:p>
            <a:pPr marL="34290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孩子</a:t>
            </a:r>
            <a:r>
              <a:rPr lang="zh-TW" altLang="en-US" sz="2100" b="1" u="sng"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就讀經驗</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統計分析（表</a:t>
            </a: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4-3-9</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a:t>
            </a: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就讀經驗前三名：</a:t>
            </a:r>
            <a:r>
              <a:rPr lang="zh-TW" altLang="en-US" sz="1600" kern="10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園所安全與管理</a:t>
            </a: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、上學與放學的接送方便程度、防疫措施的落實情形。</a:t>
            </a:r>
            <a:endParaRPr lang="en-US" altLang="zh-TW"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家長對於幼兒園數位科技融入教學的使用情形、特色課程的實施情形等兩項，意見頗為分歧。</a:t>
            </a:r>
            <a:endParaRPr lang="en-US" altLang="zh-TW"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有沒有使用數位科技輔助教學、是否於寒暑假提供收托服務，以及收托費用的高低方面，家長間的選擇存在不小的差異。</a:t>
            </a:r>
            <a:endParaRPr lang="en-US" altLang="zh-TW"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家長對於班級中安排的課程活動進行是否有運用數位科技，以及幼兒園是否發展或實施特色課程內容等，感受到的滿意程度相對較低。</a:t>
            </a:r>
            <a:endParaRPr lang="en-US" altLang="zh-TW" sz="16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34290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如果可以重新為孩子選擇幼兒園，您會</a:t>
            </a: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（表</a:t>
            </a: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4-3-10</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a:t>
            </a:r>
          </a:p>
          <a:p>
            <a:pPr marL="800100" lvl="1" indent="-342900" defTabSz="685800">
              <a:buFont typeface="Wingdings" panose="05000000000000000000" pitchFamily="2" charset="2"/>
              <a:buChar char="l"/>
              <a:defRPr/>
            </a:pPr>
            <a:r>
              <a:rPr lang="zh-TW" altLang="en-US" sz="1600" kern="100" dirty="0">
                <a:latin typeface="微軟正黑體" panose="020B0604030504040204" pitchFamily="34" charset="-120"/>
                <a:ea typeface="微軟正黑體" panose="020B0604030504040204" pitchFamily="34" charset="-120"/>
                <a:cs typeface="Times New Roman" panose="02020603050405020304" pitchFamily="18" charset="0"/>
              </a:rPr>
              <a:t>重新選擇公共化幼兒園的比率約為</a:t>
            </a:r>
            <a:r>
              <a:rPr lang="en-US" altLang="zh-TW" sz="1600" kern="100" dirty="0">
                <a:latin typeface="微軟正黑體" panose="020B0604030504040204" pitchFamily="34" charset="-120"/>
                <a:ea typeface="微軟正黑體" panose="020B0604030504040204" pitchFamily="34" charset="-120"/>
                <a:cs typeface="Times New Roman" panose="02020603050405020304" pitchFamily="18" charset="0"/>
              </a:rPr>
              <a:t>66.6%</a:t>
            </a:r>
            <a:r>
              <a:rPr lang="zh-TW" altLang="en-US" sz="1600" kern="100" dirty="0">
                <a:latin typeface="微軟正黑體" panose="020B0604030504040204" pitchFamily="34" charset="-120"/>
                <a:ea typeface="微軟正黑體" panose="020B0604030504040204" pitchFamily="34" charset="-120"/>
                <a:cs typeface="Times New Roman" panose="02020603050405020304" pitchFamily="18" charset="0"/>
              </a:rPr>
              <a:t>，其中選擇就讀公立幼兒園的占比達</a:t>
            </a:r>
            <a:r>
              <a:rPr lang="en-US" altLang="zh-TW" sz="1600" kern="100" dirty="0">
                <a:latin typeface="微軟正黑體" panose="020B0604030504040204" pitchFamily="34" charset="-120"/>
                <a:ea typeface="微軟正黑體" panose="020B0604030504040204" pitchFamily="34" charset="-120"/>
                <a:cs typeface="Times New Roman" panose="02020603050405020304" pitchFamily="18" charset="0"/>
              </a:rPr>
              <a:t>43.3%</a:t>
            </a:r>
            <a:r>
              <a:rPr lang="zh-TW" altLang="en-US" sz="1600" kern="100" dirty="0">
                <a:latin typeface="微軟正黑體" panose="020B0604030504040204" pitchFamily="34" charset="-120"/>
                <a:ea typeface="微軟正黑體" panose="020B0604030504040204" pitchFamily="34" charset="-120"/>
                <a:cs typeface="Times New Roman" panose="02020603050405020304" pitchFamily="18" charset="0"/>
              </a:rPr>
              <a:t>為最高；其次家長會重新選擇的幼兒園類型為私立幼兒園，再次為非營利幼兒園，選擇職場互助教保服務中心為最低。</a:t>
            </a:r>
            <a:endParaRPr lang="en-US" altLang="zh-TW" sz="1600" kern="100" dirty="0">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1600" kern="100" dirty="0">
                <a:latin typeface="微軟正黑體" panose="020B0604030504040204" pitchFamily="34" charset="-120"/>
                <a:ea typeface="微軟正黑體" panose="020B0604030504040204" pitchFamily="34" charset="-120"/>
                <a:cs typeface="Times New Roman" panose="02020603050405020304" pitchFamily="18" charset="0"/>
              </a:rPr>
              <a:t>相較於表</a:t>
            </a:r>
            <a:r>
              <a:rPr lang="en-US" altLang="zh-TW" sz="1600" kern="100" dirty="0">
                <a:latin typeface="微軟正黑體" panose="020B0604030504040204" pitchFamily="34" charset="-120"/>
                <a:ea typeface="微軟正黑體" panose="020B0604030504040204" pitchFamily="34" charset="-120"/>
                <a:cs typeface="Times New Roman" panose="02020603050405020304" pitchFamily="18" charset="0"/>
              </a:rPr>
              <a:t>4-3-5</a:t>
            </a:r>
            <a:r>
              <a:rPr lang="zh-TW" altLang="en-US" sz="1600" kern="100" dirty="0">
                <a:latin typeface="微軟正黑體" panose="020B0604030504040204" pitchFamily="34" charset="-120"/>
                <a:ea typeface="微軟正黑體" panose="020B0604030504040204" pitchFamily="34" charset="-120"/>
                <a:cs typeface="Times New Roman" panose="02020603050405020304" pitchFamily="18" charset="0"/>
              </a:rPr>
              <a:t>，選擇公立、非營利及職場互助教保服務中心者呈現略微提升、選擇準公共幼兒園者則呈現微幅下降、選擇私幼者則下降最為明顯，前述結果顯示本市家長在重新為幼兒選擇幼兒園雖有諸多考量與顧慮，但在偏好上還是以選擇公共化幼兒園作為相對優先的選項。</a:t>
            </a:r>
            <a:endParaRPr lang="en-US" altLang="zh-TW" sz="16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342965" cy="400110"/>
          </a:xfrm>
          <a:prstGeom prst="rect">
            <a:avLst/>
          </a:prstGeom>
          <a:solidFill>
            <a:srgbClr val="FFC0C0"/>
          </a:solidFill>
        </p:spPr>
        <p:txBody>
          <a:bodyPr wrap="square">
            <a:spAutoFit/>
          </a:bodyPr>
          <a:lstStyle/>
          <a:p>
            <a:pPr lvl="0" algn="ctr" defTabSz="685800">
              <a:defRPr/>
            </a:pPr>
            <a:r>
              <a:rPr lang="zh-TW" altLang="en-US" sz="2000" dirty="0">
                <a:solidFill>
                  <a:prstClr val="black"/>
                </a:solidFill>
                <a:latin typeface="微軟正黑體" panose="020B0604030504040204" pitchFamily="34" charset="-120"/>
                <a:ea typeface="微軟正黑體" panose="020B0604030504040204" pitchFamily="34" charset="-120"/>
              </a:rPr>
              <a:t>臺北市公共化幼兒園供需分析調查期末報告</a:t>
            </a:r>
          </a:p>
        </p:txBody>
      </p:sp>
    </p:spTree>
    <p:extLst>
      <p:ext uri="{BB962C8B-B14F-4D97-AF65-F5344CB8AC3E}">
        <p14:creationId xmlns:p14="http://schemas.microsoft.com/office/powerpoint/2010/main" val="116795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35355" y="1282319"/>
            <a:ext cx="8329613"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685800">
              <a:defRPr/>
            </a:pPr>
            <a:r>
              <a:rPr lang="en-US" altLang="zh-TW" sz="3300" b="1" dirty="0">
                <a:solidFill>
                  <a:prstClr val="black"/>
                </a:solidFill>
                <a:latin typeface="微軟正黑體" panose="020B0604030504040204" pitchFamily="34" charset="-120"/>
                <a:ea typeface="微軟正黑體" panose="020B0604030504040204" pitchFamily="34" charset="-120"/>
              </a:rPr>
              <a:t>112</a:t>
            </a:r>
            <a:r>
              <a:rPr lang="zh-TW" altLang="en-US" sz="3300" b="1" dirty="0">
                <a:solidFill>
                  <a:prstClr val="black"/>
                </a:solidFill>
                <a:latin typeface="微軟正黑體" panose="020B0604030504040204" pitchFamily="34" charset="-120"/>
                <a:ea typeface="微軟正黑體" panose="020B0604030504040204" pitchFamily="34" charset="-120"/>
              </a:rPr>
              <a:t>學年度</a:t>
            </a:r>
          </a:p>
          <a:p>
            <a:pPr lvl="0" algn="ctr" defTabSz="685800">
              <a:defRPr/>
            </a:pPr>
            <a:r>
              <a:rPr lang="zh-TW" altLang="en-US" sz="3300" b="1" dirty="0">
                <a:solidFill>
                  <a:prstClr val="black"/>
                </a:solidFill>
                <a:latin typeface="微軟正黑體" panose="020B0604030504040204" pitchFamily="34" charset="-120"/>
                <a:ea typeface="微軟正黑體" panose="020B0604030504040204" pitchFamily="34" charset="-120"/>
              </a:rPr>
              <a:t>公立幼兒園幼兒缺額與備取之分析</a:t>
            </a:r>
          </a:p>
        </p:txBody>
      </p:sp>
      <p:sp>
        <p:nvSpPr>
          <p:cNvPr id="3" name="矩形 2"/>
          <p:cNvSpPr/>
          <p:nvPr/>
        </p:nvSpPr>
        <p:spPr>
          <a:xfrm>
            <a:off x="335353" y="2313179"/>
            <a:ext cx="8329613" cy="738664"/>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zh-TW" altLang="en-US" sz="2100" b="0" i="0" u="none" strike="noStrike" kern="1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342900" lvl="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以大安區為例</a:t>
            </a:r>
            <a:endPar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342965" cy="400110"/>
          </a:xfrm>
          <a:prstGeom prst="rect">
            <a:avLst/>
          </a:prstGeom>
          <a:solidFill>
            <a:srgbClr val="FFC0C0"/>
          </a:solidFill>
        </p:spPr>
        <p:txBody>
          <a:bodyPr wrap="square">
            <a:spAutoFit/>
          </a:bodyPr>
          <a:lstStyle/>
          <a:p>
            <a:pPr lvl="0" algn="ctr" defTabSz="685800">
              <a:defRPr/>
            </a:pPr>
            <a:r>
              <a:rPr lang="zh-TW" altLang="en-US" sz="2000" dirty="0">
                <a:solidFill>
                  <a:prstClr val="black"/>
                </a:solidFill>
                <a:latin typeface="微軟正黑體" panose="020B0604030504040204" pitchFamily="34" charset="-120"/>
                <a:ea typeface="微軟正黑體" panose="020B0604030504040204" pitchFamily="34" charset="-120"/>
              </a:rPr>
              <a:t>臺北市公共化幼兒園供需分析調查期末報告</a:t>
            </a:r>
          </a:p>
        </p:txBody>
      </p:sp>
      <p:pic>
        <p:nvPicPr>
          <p:cNvPr id="6" name="圖片 5">
            <a:extLst>
              <a:ext uri="{FF2B5EF4-FFF2-40B4-BE49-F238E27FC236}">
                <a16:creationId xmlns:a16="http://schemas.microsoft.com/office/drawing/2014/main" id="{937EB5C9-1D91-4DC1-8664-AC7C50D596C0}"/>
              </a:ext>
            </a:extLst>
          </p:cNvPr>
          <p:cNvPicPr>
            <a:picLocks noChangeAspect="1"/>
          </p:cNvPicPr>
          <p:nvPr/>
        </p:nvPicPr>
        <p:blipFill>
          <a:blip r:embed="rId2"/>
          <a:stretch>
            <a:fillRect/>
          </a:stretch>
        </p:blipFill>
        <p:spPr>
          <a:xfrm>
            <a:off x="207490" y="3569874"/>
            <a:ext cx="8729019" cy="1887956"/>
          </a:xfrm>
          <a:prstGeom prst="rect">
            <a:avLst/>
          </a:prstGeom>
        </p:spPr>
      </p:pic>
    </p:spTree>
    <p:extLst>
      <p:ext uri="{BB962C8B-B14F-4D97-AF65-F5344CB8AC3E}">
        <p14:creationId xmlns:p14="http://schemas.microsoft.com/office/powerpoint/2010/main" val="370369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35355" y="1282319"/>
            <a:ext cx="8329613"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685800">
              <a:defRPr/>
            </a:pPr>
            <a:r>
              <a:rPr lang="en-US" altLang="zh-TW" sz="3300" b="1" dirty="0">
                <a:solidFill>
                  <a:prstClr val="black"/>
                </a:solidFill>
                <a:latin typeface="微軟正黑體" panose="020B0604030504040204" pitchFamily="34" charset="-120"/>
                <a:ea typeface="微軟正黑體" panose="020B0604030504040204" pitchFamily="34" charset="-120"/>
              </a:rPr>
              <a:t>113</a:t>
            </a:r>
            <a:r>
              <a:rPr lang="zh-TW" altLang="en-US" sz="3300" b="1" dirty="0">
                <a:solidFill>
                  <a:prstClr val="black"/>
                </a:solidFill>
                <a:latin typeface="微軟正黑體" panose="020B0604030504040204" pitchFamily="34" charset="-120"/>
                <a:ea typeface="微軟正黑體" panose="020B0604030504040204" pitchFamily="34" charset="-120"/>
              </a:rPr>
              <a:t>學年度</a:t>
            </a:r>
            <a:endParaRPr lang="en-US" altLang="zh-TW" sz="3300" b="1" dirty="0">
              <a:solidFill>
                <a:prstClr val="black"/>
              </a:solidFill>
              <a:latin typeface="微軟正黑體" panose="020B0604030504040204" pitchFamily="34" charset="-120"/>
              <a:ea typeface="微軟正黑體" panose="020B0604030504040204" pitchFamily="34" charset="-120"/>
            </a:endParaRPr>
          </a:p>
          <a:p>
            <a:pPr lvl="0" algn="ctr" defTabSz="685800">
              <a:defRPr/>
            </a:pPr>
            <a:r>
              <a:rPr lang="zh-TW" altLang="en-US" sz="3300" b="1" dirty="0">
                <a:solidFill>
                  <a:prstClr val="black"/>
                </a:solidFill>
                <a:latin typeface="微軟正黑體" panose="020B0604030504040204" pitchFamily="34" charset="-120"/>
                <a:ea typeface="微軟正黑體" panose="020B0604030504040204" pitchFamily="34" charset="-120"/>
              </a:rPr>
              <a:t>公立與非營利幼兒園增班擴點之分析</a:t>
            </a: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342965" cy="400110"/>
          </a:xfrm>
          <a:prstGeom prst="rect">
            <a:avLst/>
          </a:prstGeom>
          <a:solidFill>
            <a:srgbClr val="FFC0C0"/>
          </a:solidFill>
        </p:spPr>
        <p:txBody>
          <a:bodyPr wrap="square">
            <a:spAutoFit/>
          </a:bodyPr>
          <a:lstStyle/>
          <a:p>
            <a:pPr lvl="0" algn="ctr" defTabSz="685800">
              <a:defRPr/>
            </a:pPr>
            <a:r>
              <a:rPr lang="zh-TW" altLang="en-US" sz="2000" dirty="0">
                <a:solidFill>
                  <a:prstClr val="black"/>
                </a:solidFill>
                <a:latin typeface="微軟正黑體" panose="020B0604030504040204" pitchFamily="34" charset="-120"/>
                <a:ea typeface="微軟正黑體" panose="020B0604030504040204" pitchFamily="34" charset="-120"/>
              </a:rPr>
              <a:t>臺北市公共化幼兒園供需分析調查期末報告</a:t>
            </a:r>
          </a:p>
        </p:txBody>
      </p:sp>
      <p:pic>
        <p:nvPicPr>
          <p:cNvPr id="6" name="圖片 5">
            <a:extLst>
              <a:ext uri="{FF2B5EF4-FFF2-40B4-BE49-F238E27FC236}">
                <a16:creationId xmlns:a16="http://schemas.microsoft.com/office/drawing/2014/main" id="{5E10FFA4-897A-438E-950F-568F10DBFD98}"/>
              </a:ext>
            </a:extLst>
          </p:cNvPr>
          <p:cNvPicPr>
            <a:picLocks noChangeAspect="1"/>
          </p:cNvPicPr>
          <p:nvPr/>
        </p:nvPicPr>
        <p:blipFill>
          <a:blip r:embed="rId2"/>
          <a:stretch>
            <a:fillRect/>
          </a:stretch>
        </p:blipFill>
        <p:spPr>
          <a:xfrm>
            <a:off x="335355" y="2294361"/>
            <a:ext cx="4885765" cy="3169726"/>
          </a:xfrm>
          <a:prstGeom prst="rect">
            <a:avLst/>
          </a:prstGeom>
        </p:spPr>
      </p:pic>
      <p:pic>
        <p:nvPicPr>
          <p:cNvPr id="8" name="圖片 7">
            <a:extLst>
              <a:ext uri="{FF2B5EF4-FFF2-40B4-BE49-F238E27FC236}">
                <a16:creationId xmlns:a16="http://schemas.microsoft.com/office/drawing/2014/main" id="{58DC923C-FC84-496A-ACA6-AAB98095B5A5}"/>
              </a:ext>
            </a:extLst>
          </p:cNvPr>
          <p:cNvPicPr>
            <a:picLocks noChangeAspect="1"/>
          </p:cNvPicPr>
          <p:nvPr/>
        </p:nvPicPr>
        <p:blipFill>
          <a:blip r:embed="rId3"/>
          <a:stretch>
            <a:fillRect/>
          </a:stretch>
        </p:blipFill>
        <p:spPr>
          <a:xfrm>
            <a:off x="3324226" y="5575681"/>
            <a:ext cx="5505450" cy="1055950"/>
          </a:xfrm>
          <a:prstGeom prst="rect">
            <a:avLst/>
          </a:prstGeom>
        </p:spPr>
      </p:pic>
      <p:sp>
        <p:nvSpPr>
          <p:cNvPr id="9" name="矩形 8">
            <a:extLst>
              <a:ext uri="{FF2B5EF4-FFF2-40B4-BE49-F238E27FC236}">
                <a16:creationId xmlns:a16="http://schemas.microsoft.com/office/drawing/2014/main" id="{0C8F326A-943A-4E13-BF5D-6DF1D3D37DA5}"/>
              </a:ext>
            </a:extLst>
          </p:cNvPr>
          <p:cNvSpPr/>
          <p:nvPr/>
        </p:nvSpPr>
        <p:spPr>
          <a:xfrm>
            <a:off x="5342964" y="3151006"/>
            <a:ext cx="3149991" cy="1061829"/>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2100" b="1" kern="10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公立幼兒園</a:t>
            </a:r>
          </a:p>
          <a:p>
            <a:pPr marL="342900" lvl="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以大安區為例，建議</a:t>
            </a:r>
            <a:endPar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342900" lvl="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其他區域，建議</a:t>
            </a:r>
            <a:endPar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 name="矩形 9">
            <a:extLst>
              <a:ext uri="{FF2B5EF4-FFF2-40B4-BE49-F238E27FC236}">
                <a16:creationId xmlns:a16="http://schemas.microsoft.com/office/drawing/2014/main" id="{83CA8890-CD8C-4AC1-B32C-7BD83F361BE6}"/>
              </a:ext>
            </a:extLst>
          </p:cNvPr>
          <p:cNvSpPr/>
          <p:nvPr/>
        </p:nvSpPr>
        <p:spPr>
          <a:xfrm>
            <a:off x="174235" y="5569802"/>
            <a:ext cx="3149991" cy="1061829"/>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2100" b="1" kern="10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非營利幼兒園</a:t>
            </a:r>
          </a:p>
          <a:p>
            <a:pPr marL="342900" lvl="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以大安區為例，建議</a:t>
            </a:r>
            <a:endPar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342900" lvl="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其他區域，建議</a:t>
            </a:r>
            <a:endPar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81304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35355" y="1282319"/>
            <a:ext cx="8329613"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685800">
              <a:defRPr/>
            </a:pPr>
            <a:r>
              <a:rPr lang="en-US" altLang="zh-TW" sz="3300" b="1" dirty="0">
                <a:solidFill>
                  <a:prstClr val="black"/>
                </a:solidFill>
                <a:latin typeface="微軟正黑體" panose="020B0604030504040204" pitchFamily="34" charset="-120"/>
                <a:ea typeface="微軟正黑體" panose="020B0604030504040204" pitchFamily="34" charset="-120"/>
              </a:rPr>
              <a:t>114</a:t>
            </a:r>
            <a:r>
              <a:rPr lang="zh-TW" altLang="en-US" sz="3300" b="1" dirty="0">
                <a:solidFill>
                  <a:prstClr val="black"/>
                </a:solidFill>
                <a:latin typeface="微軟正黑體" panose="020B0604030504040204" pitchFamily="34" charset="-120"/>
                <a:ea typeface="微軟正黑體" panose="020B0604030504040204" pitchFamily="34" charset="-120"/>
              </a:rPr>
              <a:t>學年度</a:t>
            </a:r>
            <a:endParaRPr lang="en-US" altLang="zh-TW" sz="3300" b="1" dirty="0">
              <a:solidFill>
                <a:prstClr val="black"/>
              </a:solidFill>
              <a:latin typeface="微軟正黑體" panose="020B0604030504040204" pitchFamily="34" charset="-120"/>
              <a:ea typeface="微軟正黑體" panose="020B0604030504040204" pitchFamily="34" charset="-120"/>
            </a:endParaRPr>
          </a:p>
          <a:p>
            <a:pPr lvl="0" algn="ctr" defTabSz="685800">
              <a:defRPr/>
            </a:pPr>
            <a:r>
              <a:rPr lang="zh-TW" altLang="en-US" sz="3300" b="1" dirty="0">
                <a:solidFill>
                  <a:prstClr val="black"/>
                </a:solidFill>
                <a:latin typeface="微軟正黑體" panose="020B0604030504040204" pitchFamily="34" charset="-120"/>
                <a:ea typeface="微軟正黑體" panose="020B0604030504040204" pitchFamily="34" charset="-120"/>
              </a:rPr>
              <a:t>降低師生比後公立與非營利幼兒園</a:t>
            </a:r>
            <a:endParaRPr lang="en-US" altLang="zh-TW" sz="3300" b="1" dirty="0">
              <a:solidFill>
                <a:prstClr val="black"/>
              </a:solidFill>
              <a:latin typeface="微軟正黑體" panose="020B0604030504040204" pitchFamily="34" charset="-120"/>
              <a:ea typeface="微軟正黑體" panose="020B0604030504040204" pitchFamily="34" charset="-120"/>
            </a:endParaRPr>
          </a:p>
          <a:p>
            <a:pPr lvl="0" algn="ctr" defTabSz="685800">
              <a:defRPr/>
            </a:pPr>
            <a:r>
              <a:rPr lang="zh-TW" altLang="en-US" sz="3300" b="1" dirty="0">
                <a:solidFill>
                  <a:prstClr val="black"/>
                </a:solidFill>
                <a:latin typeface="微軟正黑體" panose="020B0604030504040204" pitchFamily="34" charset="-120"/>
                <a:ea typeface="微軟正黑體" panose="020B0604030504040204" pitchFamily="34" charset="-120"/>
              </a:rPr>
              <a:t>增班擴點之分析</a:t>
            </a:r>
            <a:endParaRPr lang="en-US" altLang="zh-TW" sz="3300" b="1" dirty="0">
              <a:solidFill>
                <a:prstClr val="black"/>
              </a:solidFill>
              <a:latin typeface="微軟正黑體" panose="020B0604030504040204" pitchFamily="34" charset="-120"/>
              <a:ea typeface="微軟正黑體" panose="020B0604030504040204" pitchFamily="34" charset="-120"/>
            </a:endParaRPr>
          </a:p>
          <a:p>
            <a:pPr lvl="0" algn="ctr" defTabSz="685800">
              <a:defRPr/>
            </a:pPr>
            <a:endParaRPr lang="zh-TW" altLang="en-US" sz="3300" b="1" dirty="0">
              <a:solidFill>
                <a:prstClr val="black"/>
              </a:solidFill>
              <a:latin typeface="微軟正黑體" panose="020B0604030504040204" pitchFamily="34" charset="-120"/>
              <a:ea typeface="微軟正黑體" panose="020B0604030504040204" pitchFamily="34" charset="-120"/>
            </a:endParaRPr>
          </a:p>
        </p:txBody>
      </p:sp>
      <p:sp>
        <p:nvSpPr>
          <p:cNvPr id="3" name="矩形 2"/>
          <p:cNvSpPr/>
          <p:nvPr/>
        </p:nvSpPr>
        <p:spPr>
          <a:xfrm>
            <a:off x="335352" y="2653838"/>
            <a:ext cx="8329613" cy="3323987"/>
          </a:xfrm>
          <a:prstGeom prst="rect">
            <a:avLst/>
          </a:prstGeom>
        </p:spPr>
        <p:txBody>
          <a:bodyPr wrap="square">
            <a:spAutoFit/>
          </a:bodyPr>
          <a:lstStyle/>
          <a:p>
            <a:pPr marL="342900" lvl="0"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臺北市</a:t>
            </a: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5</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歲公共化幼兒園收托量能分析與建模規畫方向</a:t>
            </a:r>
            <a:endPar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掌握公共化幼兒園收托量能，有益於提供家長正確資訊；其次，探討臺北市公共化幼兒園供需機會的需求與變化情形、幼兒園教育服務品質重視度與滿意度及各項教育服務於各象限之分布情形，可提供主管機關進行決策分析。</a:t>
            </a:r>
            <a:endPar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800100" lvl="1" indent="-342900" defTabSz="685800">
              <a:buFont typeface="Wingdings" panose="05000000000000000000" pitchFamily="2" charset="2"/>
              <a:buChar char="l"/>
              <a:defRPr/>
            </a:pP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此面向擬包含以下三項主題計畫：</a:t>
            </a:r>
          </a:p>
          <a:p>
            <a:pPr marL="1257300" lvl="2" indent="-342900" defTabSz="685800">
              <a:buFont typeface="Wingdings" panose="05000000000000000000" pitchFamily="2" charset="2"/>
              <a:buChar char="l"/>
              <a:defRPr/>
            </a:pP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探討臺北市公共化幼兒園供需機會的需求與變化情形；</a:t>
            </a:r>
          </a:p>
          <a:p>
            <a:pPr marL="1257300" lvl="2" indent="-342900" defTabSz="685800">
              <a:buFont typeface="Wingdings" panose="05000000000000000000" pitchFamily="2" charset="2"/>
              <a:buChar char="l"/>
              <a:defRPr/>
            </a:pP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探討臺北市幼兒園教育服務品質重視度與滿意度之間的差異；</a:t>
            </a:r>
          </a:p>
          <a:p>
            <a:pPr marL="1257300" lvl="2" indent="-342900" defTabSz="685800">
              <a:buFont typeface="Wingdings" panose="05000000000000000000" pitchFamily="2" charset="2"/>
              <a:buChar char="l"/>
              <a:defRPr/>
            </a:pPr>
            <a:r>
              <a:rPr lang="en-US" altLang="zh-TW"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3.</a:t>
            </a:r>
            <a:r>
              <a:rPr lang="zh-TW" altLang="en-US" sz="2100" b="1" kern="100"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探討臺北市幼兒園之各項教育服務於各象限之分布情形。</a:t>
            </a: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342965" cy="400110"/>
          </a:xfrm>
          <a:prstGeom prst="rect">
            <a:avLst/>
          </a:prstGeom>
          <a:solidFill>
            <a:srgbClr val="FFC0C0"/>
          </a:solidFill>
        </p:spPr>
        <p:txBody>
          <a:bodyPr wrap="square">
            <a:spAutoFit/>
          </a:bodyPr>
          <a:lstStyle/>
          <a:p>
            <a:pPr lvl="0" algn="ctr" defTabSz="685800">
              <a:defRPr/>
            </a:pPr>
            <a:r>
              <a:rPr lang="zh-TW" altLang="en-US" sz="2000" dirty="0">
                <a:solidFill>
                  <a:prstClr val="black"/>
                </a:solidFill>
                <a:latin typeface="微軟正黑體" panose="020B0604030504040204" pitchFamily="34" charset="-120"/>
                <a:ea typeface="微軟正黑體" panose="020B0604030504040204" pitchFamily="34" charset="-120"/>
              </a:rPr>
              <a:t>臺北市公共化幼兒園供需分析調查期末報告</a:t>
            </a:r>
          </a:p>
        </p:txBody>
      </p:sp>
    </p:spTree>
    <p:extLst>
      <p:ext uri="{BB962C8B-B14F-4D97-AF65-F5344CB8AC3E}">
        <p14:creationId xmlns:p14="http://schemas.microsoft.com/office/powerpoint/2010/main" val="1099405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群組 27">
            <a:extLst>
              <a:ext uri="{FF2B5EF4-FFF2-40B4-BE49-F238E27FC236}">
                <a16:creationId xmlns:a16="http://schemas.microsoft.com/office/drawing/2014/main" id="{67838B82-B4D3-4AD7-8FB3-563E6D663382}"/>
              </a:ext>
            </a:extLst>
          </p:cNvPr>
          <p:cNvGrpSpPr/>
          <p:nvPr/>
        </p:nvGrpSpPr>
        <p:grpSpPr>
          <a:xfrm>
            <a:off x="4192581" y="1130596"/>
            <a:ext cx="4093069" cy="4975499"/>
            <a:chOff x="4457700" y="1167132"/>
            <a:chExt cx="4093069" cy="4975499"/>
          </a:xfrm>
        </p:grpSpPr>
        <p:pic>
          <p:nvPicPr>
            <p:cNvPr id="15" name="圖片 14">
              <a:extLst>
                <a:ext uri="{FF2B5EF4-FFF2-40B4-BE49-F238E27FC236}">
                  <a16:creationId xmlns:a16="http://schemas.microsoft.com/office/drawing/2014/main" id="{51D39784-833B-41BE-8938-34D92F990F05}"/>
                </a:ext>
              </a:extLst>
            </p:cNvPr>
            <p:cNvPicPr/>
            <p:nvPr/>
          </p:nvPicPr>
          <p:blipFill>
            <a:blip r:embed="rId2">
              <a:extLst>
                <a:ext uri="{28A0092B-C50C-407E-A947-70E740481C1C}">
                  <a14:useLocalDpi xmlns:a14="http://schemas.microsoft.com/office/drawing/2010/main" val="0"/>
                </a:ext>
              </a:extLst>
            </a:blip>
            <a:stretch>
              <a:fillRect/>
            </a:stretch>
          </p:blipFill>
          <p:spPr>
            <a:xfrm>
              <a:off x="5734794" y="3085319"/>
              <a:ext cx="836812" cy="1157154"/>
            </a:xfrm>
            <a:prstGeom prst="rect">
              <a:avLst/>
            </a:prstGeom>
          </p:spPr>
        </p:pic>
        <p:pic>
          <p:nvPicPr>
            <p:cNvPr id="12" name="圖片 11">
              <a:extLst>
                <a:ext uri="{FF2B5EF4-FFF2-40B4-BE49-F238E27FC236}">
                  <a16:creationId xmlns:a16="http://schemas.microsoft.com/office/drawing/2014/main" id="{B3F3FBED-B246-4C92-B6DD-BC6936DA395A}"/>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7700" y="1282319"/>
              <a:ext cx="3009900" cy="2203387"/>
            </a:xfrm>
            <a:prstGeom prst="rect">
              <a:avLst/>
            </a:prstGeom>
          </p:spPr>
        </p:pic>
        <p:pic>
          <p:nvPicPr>
            <p:cNvPr id="19" name="圖片 18">
              <a:extLst>
                <a:ext uri="{FF2B5EF4-FFF2-40B4-BE49-F238E27FC236}">
                  <a16:creationId xmlns:a16="http://schemas.microsoft.com/office/drawing/2014/main" id="{58E01235-F4A6-4D2E-A25D-1015344E59B7}"/>
                </a:ext>
              </a:extLst>
            </p:cNvPr>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7332" y="1167132"/>
              <a:ext cx="2130028" cy="1835897"/>
            </a:xfrm>
            <a:prstGeom prst="rect">
              <a:avLst/>
            </a:prstGeom>
          </p:spPr>
        </p:pic>
        <p:pic>
          <p:nvPicPr>
            <p:cNvPr id="16" name="圖片 15">
              <a:extLst>
                <a:ext uri="{FF2B5EF4-FFF2-40B4-BE49-F238E27FC236}">
                  <a16:creationId xmlns:a16="http://schemas.microsoft.com/office/drawing/2014/main" id="{1CC61170-8EA3-4FD1-909A-1D383580F48F}"/>
                </a:ext>
              </a:extLst>
            </p:cNvPr>
            <p:cNvPicPr/>
            <p:nvPr/>
          </p:nvPicPr>
          <p:blipFill>
            <a:blip r:embed="rId5" cstate="print">
              <a:clrChange>
                <a:clrFrom>
                  <a:srgbClr val="EEEEEE"/>
                </a:clrFrom>
                <a:clrTo>
                  <a:srgbClr val="EEEEEE">
                    <a:alpha val="0"/>
                  </a:srgbClr>
                </a:clrTo>
              </a:clrChange>
              <a:extLst>
                <a:ext uri="{28A0092B-C50C-407E-A947-70E740481C1C}">
                  <a14:useLocalDpi xmlns:a14="http://schemas.microsoft.com/office/drawing/2010/main" val="0"/>
                </a:ext>
              </a:extLst>
            </a:blip>
            <a:stretch>
              <a:fillRect/>
            </a:stretch>
          </p:blipFill>
          <p:spPr>
            <a:xfrm>
              <a:off x="5296391" y="4091604"/>
              <a:ext cx="668101" cy="970867"/>
            </a:xfrm>
            <a:prstGeom prst="rect">
              <a:avLst/>
            </a:prstGeom>
          </p:spPr>
        </p:pic>
        <p:pic>
          <p:nvPicPr>
            <p:cNvPr id="13" name="圖片 12">
              <a:extLst>
                <a:ext uri="{FF2B5EF4-FFF2-40B4-BE49-F238E27FC236}">
                  <a16:creationId xmlns:a16="http://schemas.microsoft.com/office/drawing/2014/main" id="{CD00DC1D-D174-4225-B060-5F48625786B9}"/>
                </a:ext>
              </a:extLst>
            </p:cNvPr>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3648" y="3346547"/>
              <a:ext cx="404305" cy="718252"/>
            </a:xfrm>
            <a:prstGeom prst="rect">
              <a:avLst/>
            </a:prstGeom>
          </p:spPr>
        </p:pic>
        <p:pic>
          <p:nvPicPr>
            <p:cNvPr id="14" name="圖片 13">
              <a:extLst>
                <a:ext uri="{FF2B5EF4-FFF2-40B4-BE49-F238E27FC236}">
                  <a16:creationId xmlns:a16="http://schemas.microsoft.com/office/drawing/2014/main" id="{A84FF7C9-7184-4BF0-AB04-E87A9C89436E}"/>
                </a:ext>
              </a:extLst>
            </p:cNvPr>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4635" y="4256184"/>
              <a:ext cx="938930" cy="792576"/>
            </a:xfrm>
            <a:prstGeom prst="rect">
              <a:avLst/>
            </a:prstGeom>
          </p:spPr>
        </p:pic>
        <p:pic>
          <p:nvPicPr>
            <p:cNvPr id="17" name="圖片 16">
              <a:extLst>
                <a:ext uri="{FF2B5EF4-FFF2-40B4-BE49-F238E27FC236}">
                  <a16:creationId xmlns:a16="http://schemas.microsoft.com/office/drawing/2014/main" id="{6476624F-F7C8-461C-86AE-F9F1105A7680}"/>
                </a:ext>
              </a:extLst>
            </p:cNvPr>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12217" y="2665539"/>
              <a:ext cx="1522095" cy="1413510"/>
            </a:xfrm>
            <a:prstGeom prst="rect">
              <a:avLst/>
            </a:prstGeom>
          </p:spPr>
        </p:pic>
        <p:pic>
          <p:nvPicPr>
            <p:cNvPr id="18" name="圖片 17">
              <a:extLst>
                <a:ext uri="{FF2B5EF4-FFF2-40B4-BE49-F238E27FC236}">
                  <a16:creationId xmlns:a16="http://schemas.microsoft.com/office/drawing/2014/main" id="{62A4A687-BF89-4430-AC94-64807AE19F6F}"/>
                </a:ext>
              </a:extLst>
            </p:cNvPr>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8669" y="4896690"/>
              <a:ext cx="1738499" cy="1245941"/>
            </a:xfrm>
            <a:prstGeom prst="rect">
              <a:avLst/>
            </a:prstGeom>
          </p:spPr>
        </p:pic>
        <p:pic>
          <p:nvPicPr>
            <p:cNvPr id="20" name="圖片 19">
              <a:extLst>
                <a:ext uri="{FF2B5EF4-FFF2-40B4-BE49-F238E27FC236}">
                  <a16:creationId xmlns:a16="http://schemas.microsoft.com/office/drawing/2014/main" id="{CFCC91FB-A92C-4F10-9471-79C092E9C518}"/>
                </a:ext>
              </a:extLst>
            </p:cNvPr>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105" y="3495873"/>
              <a:ext cx="709943" cy="820002"/>
            </a:xfrm>
            <a:prstGeom prst="rect">
              <a:avLst/>
            </a:prstGeom>
          </p:spPr>
        </p:pic>
        <p:pic>
          <p:nvPicPr>
            <p:cNvPr id="21" name="圖片 20">
              <a:extLst>
                <a:ext uri="{FF2B5EF4-FFF2-40B4-BE49-F238E27FC236}">
                  <a16:creationId xmlns:a16="http://schemas.microsoft.com/office/drawing/2014/main" id="{F9687DD4-AD06-4E4F-9621-7F1252EEAEC0}"/>
                </a:ext>
              </a:extLst>
            </p:cNvPr>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2702" y="4113261"/>
              <a:ext cx="862946" cy="949210"/>
            </a:xfrm>
            <a:prstGeom prst="rect">
              <a:avLst/>
            </a:prstGeom>
          </p:spPr>
        </p:pic>
        <p:pic>
          <p:nvPicPr>
            <p:cNvPr id="22" name="圖片 21">
              <a:extLst>
                <a:ext uri="{FF2B5EF4-FFF2-40B4-BE49-F238E27FC236}">
                  <a16:creationId xmlns:a16="http://schemas.microsoft.com/office/drawing/2014/main" id="{E24DF1F2-AD95-4809-8F97-C905B978EC77}"/>
                </a:ext>
              </a:extLst>
            </p:cNvPr>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12271" y="3683174"/>
              <a:ext cx="1738498" cy="1413510"/>
            </a:xfrm>
            <a:prstGeom prst="rect">
              <a:avLst/>
            </a:prstGeom>
          </p:spPr>
        </p:pic>
        <p:pic>
          <p:nvPicPr>
            <p:cNvPr id="23" name="圖片 22">
              <a:extLst>
                <a:ext uri="{FF2B5EF4-FFF2-40B4-BE49-F238E27FC236}">
                  <a16:creationId xmlns:a16="http://schemas.microsoft.com/office/drawing/2014/main" id="{E67C95FF-0319-4B5E-A124-5180939510C1}"/>
                </a:ext>
              </a:extLst>
            </p:cNvPr>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8583" y="4064799"/>
              <a:ext cx="938930" cy="1110610"/>
            </a:xfrm>
            <a:prstGeom prst="rect">
              <a:avLst/>
            </a:prstGeom>
          </p:spPr>
        </p:pic>
      </p:grpSp>
      <p:sp>
        <p:nvSpPr>
          <p:cNvPr id="2" name="標題 1"/>
          <p:cNvSpPr txBox="1">
            <a:spLocks/>
          </p:cNvSpPr>
          <p:nvPr/>
        </p:nvSpPr>
        <p:spPr>
          <a:xfrm>
            <a:off x="3688903" y="1282319"/>
            <a:ext cx="1878777"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整體概念</a:t>
            </a: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457825" cy="400110"/>
          </a:xfrm>
          <a:prstGeom prst="rect">
            <a:avLst/>
          </a:prstGeom>
          <a:solidFill>
            <a:srgbClr val="D6E6F4"/>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臺北市</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歲公共化幼兒園收托量能分析與建模</a:t>
            </a:r>
          </a:p>
        </p:txBody>
      </p:sp>
      <p:pic>
        <p:nvPicPr>
          <p:cNvPr id="7" name="圖片 6">
            <a:extLst>
              <a:ext uri="{FF2B5EF4-FFF2-40B4-BE49-F238E27FC236}">
                <a16:creationId xmlns:a16="http://schemas.microsoft.com/office/drawing/2014/main" id="{413377BF-261D-451B-8ED7-76CDB46CED06}"/>
              </a:ext>
            </a:extLst>
          </p:cNvPr>
          <p:cNvPicPr>
            <a:picLocks noChangeAspect="1"/>
          </p:cNvPicPr>
          <p:nvPr/>
        </p:nvPicPr>
        <p:blipFill>
          <a:blip r:embed="rId14"/>
          <a:stretch>
            <a:fillRect/>
          </a:stretch>
        </p:blipFill>
        <p:spPr>
          <a:xfrm>
            <a:off x="881717" y="1715157"/>
            <a:ext cx="3261149" cy="4181517"/>
          </a:xfrm>
          <a:prstGeom prst="rect">
            <a:avLst/>
          </a:prstGeom>
        </p:spPr>
      </p:pic>
      <p:pic>
        <p:nvPicPr>
          <p:cNvPr id="9" name="圖片 8">
            <a:extLst>
              <a:ext uri="{FF2B5EF4-FFF2-40B4-BE49-F238E27FC236}">
                <a16:creationId xmlns:a16="http://schemas.microsoft.com/office/drawing/2014/main" id="{98418A98-6B2F-4786-97D7-4CDAFB01237A}"/>
              </a:ext>
            </a:extLst>
          </p:cNvPr>
          <p:cNvPicPr>
            <a:picLocks noChangeAspect="1"/>
          </p:cNvPicPr>
          <p:nvPr/>
        </p:nvPicPr>
        <p:blipFill>
          <a:blip r:embed="rId15"/>
          <a:stretch>
            <a:fillRect/>
          </a:stretch>
        </p:blipFill>
        <p:spPr>
          <a:xfrm>
            <a:off x="350020" y="4279669"/>
            <a:ext cx="749872" cy="1245941"/>
          </a:xfrm>
          <a:prstGeom prst="rect">
            <a:avLst/>
          </a:prstGeom>
        </p:spPr>
      </p:pic>
      <p:sp>
        <p:nvSpPr>
          <p:cNvPr id="10" name="文字方塊 9">
            <a:extLst>
              <a:ext uri="{FF2B5EF4-FFF2-40B4-BE49-F238E27FC236}">
                <a16:creationId xmlns:a16="http://schemas.microsoft.com/office/drawing/2014/main" id="{55EA920E-B461-44D3-8418-F2F38224B716}"/>
              </a:ext>
            </a:extLst>
          </p:cNvPr>
          <p:cNvSpPr txBox="1"/>
          <p:nvPr/>
        </p:nvSpPr>
        <p:spPr>
          <a:xfrm>
            <a:off x="1797238" y="5878333"/>
            <a:ext cx="1738500" cy="300082"/>
          </a:xfrm>
          <a:prstGeom prst="rect">
            <a:avLst/>
          </a:prstGeom>
          <a:noFill/>
        </p:spPr>
        <p:txBody>
          <a:bodyPr wrap="square" rtlCol="0">
            <a:spAutoFit/>
          </a:bodyPr>
          <a:lstStyle/>
          <a:p>
            <a:pPr algn="ctr"/>
            <a:r>
              <a:rPr kumimoji="1" lang="zh-TW" altLang="en-US" sz="1350" dirty="0"/>
              <a:t>臺北市</a:t>
            </a:r>
            <a:r>
              <a:rPr kumimoji="1" lang="en-US" altLang="zh-TW" sz="1350" dirty="0"/>
              <a:t>12</a:t>
            </a:r>
            <a:r>
              <a:rPr kumimoji="1" lang="zh-TW" altLang="en-US" sz="1350" dirty="0"/>
              <a:t>行政區</a:t>
            </a:r>
          </a:p>
        </p:txBody>
      </p:sp>
      <p:sp>
        <p:nvSpPr>
          <p:cNvPr id="11" name="文字方塊 10">
            <a:extLst>
              <a:ext uri="{FF2B5EF4-FFF2-40B4-BE49-F238E27FC236}">
                <a16:creationId xmlns:a16="http://schemas.microsoft.com/office/drawing/2014/main" id="{B3A0CE08-C929-4499-9FDD-F027D72218F1}"/>
              </a:ext>
            </a:extLst>
          </p:cNvPr>
          <p:cNvSpPr txBox="1"/>
          <p:nvPr/>
        </p:nvSpPr>
        <p:spPr>
          <a:xfrm>
            <a:off x="49979" y="5878334"/>
            <a:ext cx="1349954" cy="300082"/>
          </a:xfrm>
          <a:prstGeom prst="rect">
            <a:avLst/>
          </a:prstGeom>
          <a:noFill/>
        </p:spPr>
        <p:txBody>
          <a:bodyPr wrap="square" rtlCol="0">
            <a:spAutoFit/>
          </a:bodyPr>
          <a:lstStyle/>
          <a:p>
            <a:pPr algn="ctr"/>
            <a:r>
              <a:rPr kumimoji="1" lang="zh-TW" altLang="en-US" sz="1350" dirty="0"/>
              <a:t>臺灣</a:t>
            </a:r>
          </a:p>
        </p:txBody>
      </p:sp>
      <p:sp>
        <p:nvSpPr>
          <p:cNvPr id="29" name="文字方塊 28">
            <a:extLst>
              <a:ext uri="{FF2B5EF4-FFF2-40B4-BE49-F238E27FC236}">
                <a16:creationId xmlns:a16="http://schemas.microsoft.com/office/drawing/2014/main" id="{AADAFA9A-E040-49E7-818B-6D9D0508EF9E}"/>
              </a:ext>
            </a:extLst>
          </p:cNvPr>
          <p:cNvSpPr txBox="1"/>
          <p:nvPr/>
        </p:nvSpPr>
        <p:spPr>
          <a:xfrm>
            <a:off x="4827299" y="6180782"/>
            <a:ext cx="2815975" cy="300082"/>
          </a:xfrm>
          <a:prstGeom prst="rect">
            <a:avLst/>
          </a:prstGeom>
          <a:noFill/>
        </p:spPr>
        <p:txBody>
          <a:bodyPr wrap="square" rtlCol="0">
            <a:spAutoFit/>
          </a:bodyPr>
          <a:lstStyle/>
          <a:p>
            <a:pPr algn="ctr"/>
            <a:r>
              <a:rPr kumimoji="1" lang="zh-TW" altLang="en-US" sz="1350" dirty="0"/>
              <a:t>臺北市</a:t>
            </a:r>
            <a:r>
              <a:rPr kumimoji="1" lang="en-US" altLang="zh-TW" sz="1350" dirty="0"/>
              <a:t>12</a:t>
            </a:r>
            <a:r>
              <a:rPr kumimoji="1" lang="zh-TW" altLang="en-US" sz="1350" dirty="0"/>
              <a:t>行政區</a:t>
            </a:r>
            <a:r>
              <a:rPr kumimoji="1" lang="en-US" altLang="zh-TW" sz="1350" dirty="0"/>
              <a:t>68</a:t>
            </a:r>
            <a:r>
              <a:rPr kumimoji="1" lang="zh-TW" altLang="en-US" sz="1350" dirty="0"/>
              <a:t>個次分區</a:t>
            </a:r>
          </a:p>
        </p:txBody>
      </p:sp>
      <p:grpSp>
        <p:nvGrpSpPr>
          <p:cNvPr id="30" name="群組 29">
            <a:extLst>
              <a:ext uri="{FF2B5EF4-FFF2-40B4-BE49-F238E27FC236}">
                <a16:creationId xmlns:a16="http://schemas.microsoft.com/office/drawing/2014/main" id="{8563EECA-87F1-49B4-80F7-1BB95E996046}"/>
              </a:ext>
            </a:extLst>
          </p:cNvPr>
          <p:cNvGrpSpPr/>
          <p:nvPr/>
        </p:nvGrpSpPr>
        <p:grpSpPr>
          <a:xfrm>
            <a:off x="7152712" y="4823325"/>
            <a:ext cx="1510456" cy="1809947"/>
            <a:chOff x="1318343" y="3142107"/>
            <a:chExt cx="2562263" cy="3185129"/>
          </a:xfrm>
        </p:grpSpPr>
        <p:sp>
          <p:nvSpPr>
            <p:cNvPr id="31" name="橢圓 30">
              <a:extLst>
                <a:ext uri="{FF2B5EF4-FFF2-40B4-BE49-F238E27FC236}">
                  <a16:creationId xmlns:a16="http://schemas.microsoft.com/office/drawing/2014/main" id="{8D9D2377-076D-4235-8754-942500E72F6F}"/>
                </a:ext>
              </a:extLst>
            </p:cNvPr>
            <p:cNvSpPr/>
            <p:nvPr/>
          </p:nvSpPr>
          <p:spPr>
            <a:xfrm>
              <a:off x="1564005" y="3142107"/>
              <a:ext cx="2182114" cy="218274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1350" dirty="0"/>
            </a:p>
          </p:txBody>
        </p:sp>
        <p:pic>
          <p:nvPicPr>
            <p:cNvPr id="32" name="圖片 31" descr="一張含有 黑色, 黑暗 的圖片&#10;&#10;自動產生的描述">
              <a:extLst>
                <a:ext uri="{FF2B5EF4-FFF2-40B4-BE49-F238E27FC236}">
                  <a16:creationId xmlns:a16="http://schemas.microsoft.com/office/drawing/2014/main" id="{5FF92A5A-AEA8-469B-8D86-22B010FF4E81}"/>
                </a:ext>
              </a:extLst>
            </p:cNvPr>
            <p:cNvPicPr>
              <a:picLocks noChangeAspect="1"/>
            </p:cNvPicPr>
            <p:nvPr/>
          </p:nvPicPr>
          <p:blipFill>
            <a:blip r:embed="rId16"/>
            <a:stretch>
              <a:fillRect/>
            </a:stretch>
          </p:blipFill>
          <p:spPr>
            <a:xfrm>
              <a:off x="1862074" y="4352290"/>
              <a:ext cx="396494" cy="396494"/>
            </a:xfrm>
            <a:prstGeom prst="rect">
              <a:avLst/>
            </a:prstGeom>
          </p:spPr>
        </p:pic>
        <p:pic>
          <p:nvPicPr>
            <p:cNvPr id="33" name="圖片 32" descr="一張含有 黑色, 黑暗 的圖片&#10;&#10;自動產生的描述">
              <a:extLst>
                <a:ext uri="{FF2B5EF4-FFF2-40B4-BE49-F238E27FC236}">
                  <a16:creationId xmlns:a16="http://schemas.microsoft.com/office/drawing/2014/main" id="{ADE4EDAF-4087-4CDA-A9EA-F11EADD4134D}"/>
                </a:ext>
              </a:extLst>
            </p:cNvPr>
            <p:cNvPicPr>
              <a:picLocks noChangeAspect="1"/>
            </p:cNvPicPr>
            <p:nvPr/>
          </p:nvPicPr>
          <p:blipFill>
            <a:blip r:embed="rId16"/>
            <a:stretch>
              <a:fillRect/>
            </a:stretch>
          </p:blipFill>
          <p:spPr>
            <a:xfrm>
              <a:off x="2258568" y="3955796"/>
              <a:ext cx="396494" cy="396494"/>
            </a:xfrm>
            <a:prstGeom prst="rect">
              <a:avLst/>
            </a:prstGeom>
          </p:spPr>
        </p:pic>
        <p:pic>
          <p:nvPicPr>
            <p:cNvPr id="34" name="圖片 33" descr="一張含有 黑色, 黑暗 的圖片&#10;&#10;自動產生的描述">
              <a:extLst>
                <a:ext uri="{FF2B5EF4-FFF2-40B4-BE49-F238E27FC236}">
                  <a16:creationId xmlns:a16="http://schemas.microsoft.com/office/drawing/2014/main" id="{79458857-8CB5-4CB6-B385-04865B393F17}"/>
                </a:ext>
              </a:extLst>
            </p:cNvPr>
            <p:cNvPicPr>
              <a:picLocks noChangeAspect="1"/>
            </p:cNvPicPr>
            <p:nvPr/>
          </p:nvPicPr>
          <p:blipFill>
            <a:blip r:embed="rId16"/>
            <a:stretch>
              <a:fillRect/>
            </a:stretch>
          </p:blipFill>
          <p:spPr>
            <a:xfrm>
              <a:off x="2423541" y="4550537"/>
              <a:ext cx="396494" cy="396494"/>
            </a:xfrm>
            <a:prstGeom prst="rect">
              <a:avLst/>
            </a:prstGeom>
          </p:spPr>
        </p:pic>
        <p:pic>
          <p:nvPicPr>
            <p:cNvPr id="35" name="圖片 34" descr="一張含有 黑色, 黑暗 的圖片&#10;&#10;自動產生的描述">
              <a:extLst>
                <a:ext uri="{FF2B5EF4-FFF2-40B4-BE49-F238E27FC236}">
                  <a16:creationId xmlns:a16="http://schemas.microsoft.com/office/drawing/2014/main" id="{3724C116-56C3-45B3-AF86-DF2C133C38A8}"/>
                </a:ext>
              </a:extLst>
            </p:cNvPr>
            <p:cNvPicPr>
              <a:picLocks noChangeAspect="1"/>
            </p:cNvPicPr>
            <p:nvPr/>
          </p:nvPicPr>
          <p:blipFill>
            <a:blip r:embed="rId17"/>
            <a:stretch>
              <a:fillRect/>
            </a:stretch>
          </p:blipFill>
          <p:spPr>
            <a:xfrm>
              <a:off x="2655062" y="3321685"/>
              <a:ext cx="435864" cy="435864"/>
            </a:xfrm>
            <a:prstGeom prst="rect">
              <a:avLst/>
            </a:prstGeom>
          </p:spPr>
        </p:pic>
        <p:pic>
          <p:nvPicPr>
            <p:cNvPr id="36" name="圖片 35" descr="一張含有 黑色, 黑暗 的圖片&#10;&#10;自動產生的描述">
              <a:extLst>
                <a:ext uri="{FF2B5EF4-FFF2-40B4-BE49-F238E27FC236}">
                  <a16:creationId xmlns:a16="http://schemas.microsoft.com/office/drawing/2014/main" id="{D493407A-265E-4505-BC3F-340B8F728FD8}"/>
                </a:ext>
              </a:extLst>
            </p:cNvPr>
            <p:cNvPicPr>
              <a:picLocks noChangeAspect="1"/>
            </p:cNvPicPr>
            <p:nvPr/>
          </p:nvPicPr>
          <p:blipFill>
            <a:blip r:embed="rId17"/>
            <a:stretch>
              <a:fillRect/>
            </a:stretch>
          </p:blipFill>
          <p:spPr>
            <a:xfrm>
              <a:off x="2820035" y="3797618"/>
              <a:ext cx="435864" cy="435864"/>
            </a:xfrm>
            <a:prstGeom prst="rect">
              <a:avLst/>
            </a:prstGeom>
          </p:spPr>
        </p:pic>
        <p:sp>
          <p:nvSpPr>
            <p:cNvPr id="37" name="文字方塊 36">
              <a:extLst>
                <a:ext uri="{FF2B5EF4-FFF2-40B4-BE49-F238E27FC236}">
                  <a16:creationId xmlns:a16="http://schemas.microsoft.com/office/drawing/2014/main" id="{1CE95323-0214-4B7A-A877-5F5920DCA5F8}"/>
                </a:ext>
              </a:extLst>
            </p:cNvPr>
            <p:cNvSpPr txBox="1"/>
            <p:nvPr/>
          </p:nvSpPr>
          <p:spPr>
            <a:xfrm>
              <a:off x="1318343" y="5514802"/>
              <a:ext cx="2562263" cy="812434"/>
            </a:xfrm>
            <a:prstGeom prst="rect">
              <a:avLst/>
            </a:prstGeom>
            <a:noFill/>
          </p:spPr>
          <p:txBody>
            <a:bodyPr wrap="square" rtlCol="0">
              <a:spAutoFit/>
            </a:bodyPr>
            <a:lstStyle/>
            <a:p>
              <a:pPr algn="ctr"/>
              <a:r>
                <a:rPr kumimoji="1" lang="zh-TW" altLang="en-US" sz="1200" dirty="0">
                  <a:solidFill>
                    <a:srgbClr val="C00000"/>
                  </a:solidFill>
                  <a:latin typeface="+mn-ea"/>
                </a:rPr>
                <a:t>文山區</a:t>
              </a:r>
              <a:r>
                <a:rPr kumimoji="1" lang="en-US" altLang="zh-TW" sz="1200" dirty="0">
                  <a:solidFill>
                    <a:srgbClr val="C00000"/>
                  </a:solidFill>
                  <a:latin typeface="+mn-ea"/>
                </a:rPr>
                <a:t>-</a:t>
              </a:r>
              <a:r>
                <a:rPr kumimoji="1" lang="zh-TW" altLang="en-US" sz="1200" dirty="0">
                  <a:solidFill>
                    <a:srgbClr val="C00000"/>
                  </a:solidFill>
                  <a:latin typeface="+mn-ea"/>
                </a:rPr>
                <a:t>二格山</a:t>
              </a:r>
              <a:endParaRPr kumimoji="1" lang="en-US" altLang="zh-TW" sz="1200" dirty="0">
                <a:solidFill>
                  <a:srgbClr val="C00000"/>
                </a:solidFill>
                <a:latin typeface="+mn-ea"/>
              </a:endParaRPr>
            </a:p>
            <a:p>
              <a:pPr algn="ctr"/>
              <a:r>
                <a:rPr kumimoji="1" lang="zh-TW" altLang="en-US" sz="1200" dirty="0">
                  <a:solidFill>
                    <a:srgbClr val="C00000"/>
                  </a:solidFill>
                  <a:latin typeface="+mn-ea"/>
                </a:rPr>
                <a:t>次分區幼兒園</a:t>
              </a:r>
            </a:p>
          </p:txBody>
        </p:sp>
      </p:grpSp>
      <p:cxnSp>
        <p:nvCxnSpPr>
          <p:cNvPr id="39" name="直線箭頭接點 27">
            <a:extLst>
              <a:ext uri="{FF2B5EF4-FFF2-40B4-BE49-F238E27FC236}">
                <a16:creationId xmlns:a16="http://schemas.microsoft.com/office/drawing/2014/main" id="{3640F99C-E7FB-4705-8866-9C5B018E2176}"/>
              </a:ext>
            </a:extLst>
          </p:cNvPr>
          <p:cNvCxnSpPr>
            <a:cxnSpLocks/>
            <a:endCxn id="31" idx="2"/>
          </p:cNvCxnSpPr>
          <p:nvPr/>
        </p:nvCxnSpPr>
        <p:spPr>
          <a:xfrm flipV="1">
            <a:off x="6752932" y="5443498"/>
            <a:ext cx="544598" cy="15428"/>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nvGrpSpPr>
          <p:cNvPr id="50" name="群組 49">
            <a:extLst>
              <a:ext uri="{FF2B5EF4-FFF2-40B4-BE49-F238E27FC236}">
                <a16:creationId xmlns:a16="http://schemas.microsoft.com/office/drawing/2014/main" id="{818B10A9-7C71-4CC7-A23F-9FF962564C88}"/>
              </a:ext>
            </a:extLst>
          </p:cNvPr>
          <p:cNvGrpSpPr/>
          <p:nvPr/>
        </p:nvGrpSpPr>
        <p:grpSpPr>
          <a:xfrm>
            <a:off x="7197389" y="1032914"/>
            <a:ext cx="1301350" cy="1808226"/>
            <a:chOff x="1538573" y="3142107"/>
            <a:chExt cx="2207546" cy="3182101"/>
          </a:xfrm>
        </p:grpSpPr>
        <p:sp>
          <p:nvSpPr>
            <p:cNvPr id="51" name="橢圓 50">
              <a:extLst>
                <a:ext uri="{FF2B5EF4-FFF2-40B4-BE49-F238E27FC236}">
                  <a16:creationId xmlns:a16="http://schemas.microsoft.com/office/drawing/2014/main" id="{97B09C6E-2DFE-400E-A963-78A80B32A426}"/>
                </a:ext>
              </a:extLst>
            </p:cNvPr>
            <p:cNvSpPr/>
            <p:nvPr/>
          </p:nvSpPr>
          <p:spPr>
            <a:xfrm>
              <a:off x="1564005" y="3142107"/>
              <a:ext cx="2182114" cy="218274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sz="1350" dirty="0"/>
            </a:p>
          </p:txBody>
        </p:sp>
        <p:pic>
          <p:nvPicPr>
            <p:cNvPr id="52" name="圖片 51" descr="一張含有 黑色, 黑暗 的圖片&#10;&#10;自動產生的描述">
              <a:extLst>
                <a:ext uri="{FF2B5EF4-FFF2-40B4-BE49-F238E27FC236}">
                  <a16:creationId xmlns:a16="http://schemas.microsoft.com/office/drawing/2014/main" id="{927BCE4A-99CC-46A4-87E5-DC05B765A907}"/>
                </a:ext>
              </a:extLst>
            </p:cNvPr>
            <p:cNvPicPr>
              <a:picLocks noChangeAspect="1"/>
            </p:cNvPicPr>
            <p:nvPr/>
          </p:nvPicPr>
          <p:blipFill>
            <a:blip r:embed="rId16"/>
            <a:stretch>
              <a:fillRect/>
            </a:stretch>
          </p:blipFill>
          <p:spPr>
            <a:xfrm>
              <a:off x="1862074" y="4352290"/>
              <a:ext cx="396494" cy="396494"/>
            </a:xfrm>
            <a:prstGeom prst="rect">
              <a:avLst/>
            </a:prstGeom>
          </p:spPr>
        </p:pic>
        <p:pic>
          <p:nvPicPr>
            <p:cNvPr id="53" name="圖片 52" descr="一張含有 黑色, 黑暗 的圖片&#10;&#10;自動產生的描述">
              <a:extLst>
                <a:ext uri="{FF2B5EF4-FFF2-40B4-BE49-F238E27FC236}">
                  <a16:creationId xmlns:a16="http://schemas.microsoft.com/office/drawing/2014/main" id="{2D38EC99-E7D5-4F86-8688-ED02CC6C8B1D}"/>
                </a:ext>
              </a:extLst>
            </p:cNvPr>
            <p:cNvPicPr>
              <a:picLocks noChangeAspect="1"/>
            </p:cNvPicPr>
            <p:nvPr/>
          </p:nvPicPr>
          <p:blipFill>
            <a:blip r:embed="rId16"/>
            <a:stretch>
              <a:fillRect/>
            </a:stretch>
          </p:blipFill>
          <p:spPr>
            <a:xfrm>
              <a:off x="2258568" y="3955796"/>
              <a:ext cx="396494" cy="396494"/>
            </a:xfrm>
            <a:prstGeom prst="rect">
              <a:avLst/>
            </a:prstGeom>
          </p:spPr>
        </p:pic>
        <p:pic>
          <p:nvPicPr>
            <p:cNvPr id="54" name="圖片 53" descr="一張含有 黑色, 黑暗 的圖片&#10;&#10;自動產生的描述">
              <a:extLst>
                <a:ext uri="{FF2B5EF4-FFF2-40B4-BE49-F238E27FC236}">
                  <a16:creationId xmlns:a16="http://schemas.microsoft.com/office/drawing/2014/main" id="{15E3066B-FF2C-4105-BAF4-8D4B070C9C37}"/>
                </a:ext>
              </a:extLst>
            </p:cNvPr>
            <p:cNvPicPr>
              <a:picLocks noChangeAspect="1"/>
            </p:cNvPicPr>
            <p:nvPr/>
          </p:nvPicPr>
          <p:blipFill>
            <a:blip r:embed="rId16"/>
            <a:stretch>
              <a:fillRect/>
            </a:stretch>
          </p:blipFill>
          <p:spPr>
            <a:xfrm>
              <a:off x="2423541" y="4550537"/>
              <a:ext cx="396494" cy="396494"/>
            </a:xfrm>
            <a:prstGeom prst="rect">
              <a:avLst/>
            </a:prstGeom>
          </p:spPr>
        </p:pic>
        <p:pic>
          <p:nvPicPr>
            <p:cNvPr id="55" name="圖片 54" descr="一張含有 黑色, 黑暗 的圖片&#10;&#10;自動產生的描述">
              <a:extLst>
                <a:ext uri="{FF2B5EF4-FFF2-40B4-BE49-F238E27FC236}">
                  <a16:creationId xmlns:a16="http://schemas.microsoft.com/office/drawing/2014/main" id="{C0AA822C-3E4C-491C-A01F-C79F73709F5F}"/>
                </a:ext>
              </a:extLst>
            </p:cNvPr>
            <p:cNvPicPr>
              <a:picLocks noChangeAspect="1"/>
            </p:cNvPicPr>
            <p:nvPr/>
          </p:nvPicPr>
          <p:blipFill>
            <a:blip r:embed="rId17"/>
            <a:stretch>
              <a:fillRect/>
            </a:stretch>
          </p:blipFill>
          <p:spPr>
            <a:xfrm>
              <a:off x="2655062" y="3321685"/>
              <a:ext cx="435864" cy="435864"/>
            </a:xfrm>
            <a:prstGeom prst="rect">
              <a:avLst/>
            </a:prstGeom>
          </p:spPr>
        </p:pic>
        <p:pic>
          <p:nvPicPr>
            <p:cNvPr id="56" name="圖片 55" descr="一張含有 黑色, 黑暗 的圖片&#10;&#10;自動產生的描述">
              <a:extLst>
                <a:ext uri="{FF2B5EF4-FFF2-40B4-BE49-F238E27FC236}">
                  <a16:creationId xmlns:a16="http://schemas.microsoft.com/office/drawing/2014/main" id="{4B0CB85E-0DFB-4C77-9E4B-A8E40423159C}"/>
                </a:ext>
              </a:extLst>
            </p:cNvPr>
            <p:cNvPicPr>
              <a:picLocks noChangeAspect="1"/>
            </p:cNvPicPr>
            <p:nvPr/>
          </p:nvPicPr>
          <p:blipFill>
            <a:blip r:embed="rId17"/>
            <a:stretch>
              <a:fillRect/>
            </a:stretch>
          </p:blipFill>
          <p:spPr>
            <a:xfrm>
              <a:off x="2820035" y="3797618"/>
              <a:ext cx="435864" cy="435864"/>
            </a:xfrm>
            <a:prstGeom prst="rect">
              <a:avLst/>
            </a:prstGeom>
          </p:spPr>
        </p:pic>
        <p:sp>
          <p:nvSpPr>
            <p:cNvPr id="57" name="文字方塊 56">
              <a:extLst>
                <a:ext uri="{FF2B5EF4-FFF2-40B4-BE49-F238E27FC236}">
                  <a16:creationId xmlns:a16="http://schemas.microsoft.com/office/drawing/2014/main" id="{B1D22D88-C3CB-42C5-91DB-890D978BDBC9}"/>
                </a:ext>
              </a:extLst>
            </p:cNvPr>
            <p:cNvSpPr txBox="1"/>
            <p:nvPr/>
          </p:nvSpPr>
          <p:spPr>
            <a:xfrm>
              <a:off x="1538573" y="5430531"/>
              <a:ext cx="2182114" cy="893677"/>
            </a:xfrm>
            <a:prstGeom prst="rect">
              <a:avLst/>
            </a:prstGeom>
            <a:noFill/>
          </p:spPr>
          <p:txBody>
            <a:bodyPr wrap="square" rtlCol="0">
              <a:spAutoFit/>
            </a:bodyPr>
            <a:lstStyle/>
            <a:p>
              <a:pPr algn="ctr"/>
              <a:r>
                <a:rPr kumimoji="1" lang="zh-TW" altLang="en-US" sz="1350" dirty="0">
                  <a:solidFill>
                    <a:srgbClr val="C00000"/>
                  </a:solidFill>
                </a:rPr>
                <a:t>士林區</a:t>
              </a:r>
              <a:r>
                <a:rPr kumimoji="1" lang="en-US" altLang="zh-TW" sz="1350" dirty="0">
                  <a:solidFill>
                    <a:srgbClr val="C00000"/>
                  </a:solidFill>
                </a:rPr>
                <a:t>-</a:t>
              </a:r>
              <a:r>
                <a:rPr kumimoji="1" lang="zh-TW" altLang="en-US" sz="1350" dirty="0">
                  <a:solidFill>
                    <a:srgbClr val="C00000"/>
                  </a:solidFill>
                </a:rPr>
                <a:t>陽明山</a:t>
              </a:r>
              <a:endParaRPr kumimoji="1" lang="en-US" altLang="zh-TW" sz="1350" dirty="0">
                <a:solidFill>
                  <a:srgbClr val="C00000"/>
                </a:solidFill>
              </a:endParaRPr>
            </a:p>
            <a:p>
              <a:pPr algn="ctr"/>
              <a:r>
                <a:rPr kumimoji="1" lang="zh-TW" altLang="en-US" sz="1350" dirty="0">
                  <a:solidFill>
                    <a:srgbClr val="C00000"/>
                  </a:solidFill>
                </a:rPr>
                <a:t>次分區幼兒園</a:t>
              </a:r>
            </a:p>
          </p:txBody>
        </p:sp>
      </p:grpSp>
      <p:cxnSp>
        <p:nvCxnSpPr>
          <p:cNvPr id="46" name="直線箭頭接點 27">
            <a:extLst>
              <a:ext uri="{FF2B5EF4-FFF2-40B4-BE49-F238E27FC236}">
                <a16:creationId xmlns:a16="http://schemas.microsoft.com/office/drawing/2014/main" id="{4E4E7649-A0D7-4EAB-B3BC-ED209BD60D3C}"/>
              </a:ext>
            </a:extLst>
          </p:cNvPr>
          <p:cNvCxnSpPr>
            <a:cxnSpLocks/>
          </p:cNvCxnSpPr>
          <p:nvPr/>
        </p:nvCxnSpPr>
        <p:spPr>
          <a:xfrm flipV="1">
            <a:off x="6879951" y="2048544"/>
            <a:ext cx="487905" cy="219616"/>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8830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3476625" y="1282319"/>
            <a:ext cx="1981199"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所需資料</a:t>
            </a: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457825" cy="400110"/>
          </a:xfrm>
          <a:prstGeom prst="rect">
            <a:avLst/>
          </a:prstGeom>
          <a:solidFill>
            <a:srgbClr val="D6E6F4"/>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臺北市</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歲公共化幼兒園收托量能分析與建模</a:t>
            </a:r>
          </a:p>
        </p:txBody>
      </p:sp>
      <p:sp>
        <p:nvSpPr>
          <p:cNvPr id="5" name="內容版面配置區 2">
            <a:extLst>
              <a:ext uri="{FF2B5EF4-FFF2-40B4-BE49-F238E27FC236}">
                <a16:creationId xmlns:a16="http://schemas.microsoft.com/office/drawing/2014/main" id="{F61FD195-D4C5-42D4-A46B-6494F4B94963}"/>
              </a:ext>
            </a:extLst>
          </p:cNvPr>
          <p:cNvSpPr txBox="1">
            <a:spLocks/>
          </p:cNvSpPr>
          <p:nvPr/>
        </p:nvSpPr>
        <p:spPr>
          <a:xfrm>
            <a:off x="581025" y="3200622"/>
            <a:ext cx="3648074" cy="239395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全銜</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類型（公立、非營、準公、職場、私立）</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所在行政區</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400" kern="10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所在次分區</a:t>
            </a:r>
            <a:endParaRPr lang="en-US" altLang="zh-TW" sz="2400" kern="10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登記核定人數</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內容版面配置區 3">
            <a:extLst>
              <a:ext uri="{FF2B5EF4-FFF2-40B4-BE49-F238E27FC236}">
                <a16:creationId xmlns:a16="http://schemas.microsoft.com/office/drawing/2014/main" id="{687F023F-4FD7-425F-882E-E1915A5703A9}"/>
              </a:ext>
            </a:extLst>
          </p:cNvPr>
          <p:cNvSpPr txBox="1">
            <a:spLocks/>
          </p:cNvSpPr>
          <p:nvPr/>
        </p:nvSpPr>
        <p:spPr>
          <a:xfrm>
            <a:off x="4486275" y="2909300"/>
            <a:ext cx="4352925" cy="321867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核定招生人數</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實際招生人數（分齡）</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候補人數（供應</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&lt;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需求）</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缺額人數（供應</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&gt; </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需求）</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buFont typeface="Arial" panose="020B0604020202020204" pitchFamily="34" charset="0"/>
              <a:buNone/>
            </a:pP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核定招生人數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實際招生人數</a:t>
            </a:r>
            <a:r>
              <a:rPr lang="en-US" altLang="zh-TW" sz="18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班級數（</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歲班、</a:t>
            </a:r>
            <a:r>
              <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3</a:t>
            </a:r>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歲以上班）</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教保服務人員數（涉及生師比）</a:t>
            </a:r>
            <a:endParaRPr lang="en-US" altLang="zh-TW"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各園生師比（影響核定人數）</a:t>
            </a:r>
          </a:p>
        </p:txBody>
      </p:sp>
      <p:sp>
        <p:nvSpPr>
          <p:cNvPr id="7" name="標題 1">
            <a:extLst>
              <a:ext uri="{FF2B5EF4-FFF2-40B4-BE49-F238E27FC236}">
                <a16:creationId xmlns:a16="http://schemas.microsoft.com/office/drawing/2014/main" id="{DC621AC0-497E-488B-8503-01EE2E40FB0E}"/>
              </a:ext>
            </a:extLst>
          </p:cNvPr>
          <p:cNvSpPr txBox="1">
            <a:spLocks/>
          </p:cNvSpPr>
          <p:nvPr/>
        </p:nvSpPr>
        <p:spPr>
          <a:xfrm>
            <a:off x="504823" y="2635615"/>
            <a:ext cx="3933825"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公私立幼兒園現況資料</a:t>
            </a:r>
          </a:p>
        </p:txBody>
      </p:sp>
      <p:sp>
        <p:nvSpPr>
          <p:cNvPr id="8" name="標題 1">
            <a:extLst>
              <a:ext uri="{FF2B5EF4-FFF2-40B4-BE49-F238E27FC236}">
                <a16:creationId xmlns:a16="http://schemas.microsoft.com/office/drawing/2014/main" id="{691E7D8B-B01A-401B-81B1-CFE6E6F9F41C}"/>
              </a:ext>
            </a:extLst>
          </p:cNvPr>
          <p:cNvSpPr txBox="1">
            <a:spLocks/>
          </p:cNvSpPr>
          <p:nvPr/>
        </p:nvSpPr>
        <p:spPr>
          <a:xfrm>
            <a:off x="4572000" y="2079616"/>
            <a:ext cx="3619500"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公立及非營利幼兒園</a:t>
            </a:r>
            <a:endParaRPr kumimoji="0" lang="en-US" altLang="zh-TW"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endParaRPr>
          </a:p>
          <a:p>
            <a:pPr marL="0" marR="0" lvl="0" indent="0" algn="ctr" defTabSz="685800" rtl="0" eaLnBrk="1" fontAlgn="auto" latinLnBrk="0" hangingPunct="1">
              <a:lnSpc>
                <a:spcPct val="9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現況資料</a:t>
            </a:r>
          </a:p>
        </p:txBody>
      </p:sp>
    </p:spTree>
    <p:extLst>
      <p:ext uri="{BB962C8B-B14F-4D97-AF65-F5344CB8AC3E}">
        <p14:creationId xmlns:p14="http://schemas.microsoft.com/office/powerpoint/2010/main" val="3342010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1521617" y="1282319"/>
            <a:ext cx="6315075" cy="5058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zh-TW"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12</a:t>
            </a:r>
            <a:r>
              <a:rPr kumimoji="0" lang="zh-TW" altLang="en-US"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行政區之</a:t>
            </a:r>
            <a:r>
              <a:rPr kumimoji="0" lang="en-US" altLang="zh-TW"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68</a:t>
            </a:r>
            <a:r>
              <a:rPr kumimoji="0" lang="zh-TW" altLang="en-US" sz="3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次分區的人數統計</a:t>
            </a:r>
          </a:p>
        </p:txBody>
      </p:sp>
      <p:sp>
        <p:nvSpPr>
          <p:cNvPr id="4" name="矩形 3">
            <a:extLst>
              <a:ext uri="{FF2B5EF4-FFF2-40B4-BE49-F238E27FC236}">
                <a16:creationId xmlns:a16="http://schemas.microsoft.com/office/drawing/2014/main" id="{57B5D869-514D-4629-998A-70FFF3F4A6E1}"/>
              </a:ext>
            </a:extLst>
          </p:cNvPr>
          <p:cNvSpPr/>
          <p:nvPr/>
        </p:nvSpPr>
        <p:spPr>
          <a:xfrm>
            <a:off x="-1" y="418516"/>
            <a:ext cx="5457825" cy="400110"/>
          </a:xfrm>
          <a:prstGeom prst="rect">
            <a:avLst/>
          </a:prstGeom>
          <a:solidFill>
            <a:srgbClr val="D6E6F4"/>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臺北市</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歲公共化幼兒園收托量能分析與建模</a:t>
            </a:r>
          </a:p>
        </p:txBody>
      </p:sp>
      <p:sp>
        <p:nvSpPr>
          <p:cNvPr id="5" name="內容版面配置區 2">
            <a:extLst>
              <a:ext uri="{FF2B5EF4-FFF2-40B4-BE49-F238E27FC236}">
                <a16:creationId xmlns:a16="http://schemas.microsoft.com/office/drawing/2014/main" id="{F61FD195-D4C5-42D4-A46B-6494F4B94963}"/>
              </a:ext>
            </a:extLst>
          </p:cNvPr>
          <p:cNvSpPr txBox="1">
            <a:spLocks/>
          </p:cNvSpPr>
          <p:nvPr/>
        </p:nvSpPr>
        <p:spPr>
          <a:xfrm>
            <a:off x="583405" y="2694781"/>
            <a:ext cx="3648074" cy="126660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所屬行政區</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次分區名稱</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里名稱</a:t>
            </a:r>
          </a:p>
        </p:txBody>
      </p:sp>
      <p:sp>
        <p:nvSpPr>
          <p:cNvPr id="8" name="標題 1">
            <a:extLst>
              <a:ext uri="{FF2B5EF4-FFF2-40B4-BE49-F238E27FC236}">
                <a16:creationId xmlns:a16="http://schemas.microsoft.com/office/drawing/2014/main" id="{691E7D8B-B01A-401B-81B1-CFE6E6F9F41C}"/>
              </a:ext>
            </a:extLst>
          </p:cNvPr>
          <p:cNvSpPr txBox="1">
            <a:spLocks/>
          </p:cNvSpPr>
          <p:nvPr/>
        </p:nvSpPr>
        <p:spPr>
          <a:xfrm>
            <a:off x="423861" y="4144862"/>
            <a:ext cx="8301038" cy="11327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15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臺北市公立及非營利幼兒園於每年</a:t>
            </a:r>
            <a:r>
              <a:rPr kumimoji="0" lang="en-US" altLang="zh-TW"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5</a:t>
            </a: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a:t>
            </a:r>
            <a:r>
              <a:rPr kumimoji="0" lang="en-US" altLang="zh-TW"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6</a:t>
            </a: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月招生</a:t>
            </a:r>
            <a:endParaRPr kumimoji="0" lang="en-US" altLang="zh-TW"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endParaRPr>
          </a:p>
          <a:p>
            <a:pPr marL="0" marR="0" lvl="0" indent="0" algn="ctr" defTabSz="685800" rtl="0" eaLnBrk="1" fontAlgn="auto" latinLnBrk="0" hangingPunct="1">
              <a:lnSpc>
                <a:spcPct val="150000"/>
              </a:lnSpc>
              <a:spcBef>
                <a:spcPct val="0"/>
              </a:spcBef>
              <a:spcAft>
                <a:spcPts val="0"/>
              </a:spcAft>
              <a:buClrTx/>
              <a:buSzTx/>
              <a:buFontTx/>
              <a:buNone/>
              <a:tabLst/>
              <a:defRPr/>
            </a:pP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故請提供</a:t>
            </a:r>
            <a:r>
              <a:rPr kumimoji="0" lang="en-US" altLang="zh-TW"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111</a:t>
            </a: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年</a:t>
            </a:r>
            <a:r>
              <a:rPr kumimoji="0" lang="en-US" altLang="zh-TW"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5</a:t>
            </a: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a:t>
            </a:r>
            <a:r>
              <a:rPr kumimoji="0" lang="en-US" altLang="zh-TW"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6</a:t>
            </a:r>
            <a:r>
              <a:rPr kumimoji="0" lang="zh-TW" altLang="en-US" sz="2800" b="1"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j-cs"/>
              </a:rPr>
              <a:t>月資料；資料可從民政局下載</a:t>
            </a:r>
          </a:p>
        </p:txBody>
      </p:sp>
      <p:sp>
        <p:nvSpPr>
          <p:cNvPr id="9" name="內容版面配置區 2">
            <a:extLst>
              <a:ext uri="{FF2B5EF4-FFF2-40B4-BE49-F238E27FC236}">
                <a16:creationId xmlns:a16="http://schemas.microsoft.com/office/drawing/2014/main" id="{DF185C84-B043-4AB1-A04E-7C278053B331}"/>
              </a:ext>
            </a:extLst>
          </p:cNvPr>
          <p:cNvSpPr txBox="1">
            <a:spLocks/>
          </p:cNvSpPr>
          <p:nvPr/>
        </p:nvSpPr>
        <p:spPr>
          <a:xfrm>
            <a:off x="4679155" y="2694781"/>
            <a:ext cx="4048124" cy="117035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設籍人數（可就讀幼兒園）</a:t>
            </a:r>
          </a:p>
          <a:p>
            <a:r>
              <a:rPr lang="zh-TW" altLang="en-US" sz="2400" kern="1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分齡人數（２～６歲）</a:t>
            </a:r>
          </a:p>
        </p:txBody>
      </p:sp>
    </p:spTree>
    <p:extLst>
      <p:ext uri="{BB962C8B-B14F-4D97-AF65-F5344CB8AC3E}">
        <p14:creationId xmlns:p14="http://schemas.microsoft.com/office/powerpoint/2010/main" val="1222633203"/>
      </p:ext>
    </p:extLst>
  </p:cSld>
  <p:clrMapOvr>
    <a:masterClrMapping/>
  </p:clrMapOvr>
</p:sld>
</file>

<file path=ppt/theme/theme1.xml><?xml version="1.0" encoding="utf-8"?>
<a:theme xmlns:a="http://schemas.openxmlformats.org/drawingml/2006/main" name="教育局ppt0107">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教育局ppt草稿" id="{D552411A-B0EC-9547-BEF1-72669456C8CD}" vid="{15C5E784-3144-334D-A20C-F654F12D2C8D}"/>
    </a:ext>
  </a:extLst>
</a:theme>
</file>

<file path=ppt/theme/theme2.xml><?xml version="1.0" encoding="utf-8"?>
<a:theme xmlns:a="http://schemas.openxmlformats.org/drawingml/2006/main" name="臺北市教育局簡報範本2018">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教育局ppt草稿" id="{D552411A-B0EC-9547-BEF1-72669456C8CD}" vid="{15C5E784-3144-334D-A20C-F654F12D2C8D}"/>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教育局ppt0107</Template>
  <TotalTime>5736</TotalTime>
  <Words>1651</Words>
  <Application>Microsoft Office PowerPoint</Application>
  <PresentationFormat>如螢幕大小 (4:3)</PresentationFormat>
  <Paragraphs>166</Paragraphs>
  <Slides>14</Slides>
  <Notes>0</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14</vt:i4>
      </vt:variant>
    </vt:vector>
  </HeadingPairs>
  <TitlesOfParts>
    <vt:vector size="22" baseType="lpstr">
      <vt:lpstr>微軟正黑體</vt:lpstr>
      <vt:lpstr>新細明體</vt:lpstr>
      <vt:lpstr>Arial</vt:lpstr>
      <vt:lpstr>Calibri</vt:lpstr>
      <vt:lpstr>Calibri Light</vt:lpstr>
      <vt:lpstr>Wingdings</vt:lpstr>
      <vt:lpstr>教育局ppt0107</vt:lpstr>
      <vt:lpstr>臺北市教育局簡報範本2018</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Windows 使用者</dc:creator>
  <cp:lastModifiedBy>User</cp:lastModifiedBy>
  <cp:revision>462</cp:revision>
  <cp:lastPrinted>2023-10-28T08:40:22Z</cp:lastPrinted>
  <dcterms:created xsi:type="dcterms:W3CDTF">2018-01-15T04:46:59Z</dcterms:created>
  <dcterms:modified xsi:type="dcterms:W3CDTF">2023-11-01T07:36:21Z</dcterms:modified>
</cp:coreProperties>
</file>